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69" r:id="rId5"/>
    <p:sldId id="258" r:id="rId6"/>
    <p:sldId id="266" r:id="rId7"/>
    <p:sldId id="264" r:id="rId8"/>
    <p:sldId id="267" r:id="rId9"/>
    <p:sldId id="259" r:id="rId10"/>
    <p:sldId id="268" r:id="rId11"/>
    <p:sldId id="270" r:id="rId12"/>
    <p:sldId id="271" r:id="rId13"/>
    <p:sldId id="273" r:id="rId14"/>
    <p:sldId id="261" r:id="rId15"/>
    <p:sldId id="272" r:id="rId16"/>
    <p:sldId id="274" r:id="rId17"/>
    <p:sldId id="260" r:id="rId18"/>
    <p:sldId id="265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C1373F2-67A5-4B0B-98B4-90A733723D4B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000">
    <p:wipe dir="d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71320" y="1412776"/>
            <a:ext cx="7817104" cy="2880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9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adway"/>
              </a:rPr>
              <a:t>School</a:t>
            </a:r>
            <a:r>
              <a:rPr lang="pl-PL" sz="9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adway"/>
              </a:rPr>
              <a:t>  </a:t>
            </a:r>
            <a:r>
              <a:rPr lang="pl-PL" sz="9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adway"/>
              </a:rPr>
              <a:t>in</a:t>
            </a:r>
            <a:r>
              <a:rPr lang="pl-PL" sz="9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adway"/>
              </a:rPr>
              <a:t> Kłomnice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57200" y="188640"/>
            <a:ext cx="8229240" cy="720080"/>
          </a:xfrm>
        </p:spPr>
        <p:txBody>
          <a:bodyPr/>
          <a:lstStyle/>
          <a:p>
            <a:pPr algn="ctr"/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end</a:t>
            </a:r>
            <a:r>
              <a:rPr lang="pl-PL" sz="3200" dirty="0" smtClean="0">
                <a:latin typeface="Monotype Corsiva" pitchFamily="66" charset="0"/>
              </a:rPr>
              <a:t> of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year</a:t>
            </a:r>
            <a:r>
              <a:rPr lang="pl-PL" sz="3200" dirty="0" smtClean="0">
                <a:latin typeface="Monotype Corsiva" pitchFamily="66" charset="0"/>
              </a:rPr>
              <a:t>.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29698" name="Picture 2" descr="F:\zakońVIII, III GIM\101D3100\DSC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320000" cy="2880000"/>
          </a:xfrm>
          <a:prstGeom prst="rect">
            <a:avLst/>
          </a:prstGeom>
          <a:noFill/>
        </p:spPr>
      </p:pic>
      <p:pic>
        <p:nvPicPr>
          <p:cNvPr id="29699" name="Picture 3" descr="F:\zakońVIII, III GIM\101D3100\DSC_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240000" cy="2160000"/>
          </a:xfrm>
          <a:prstGeom prst="rect">
            <a:avLst/>
          </a:prstGeom>
          <a:noFill/>
        </p:spPr>
      </p:pic>
      <p:pic>
        <p:nvPicPr>
          <p:cNvPr id="29700" name="Picture 4" descr="F:\zakońVIII, III GIM\101D3100\DSC_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240000" cy="2160000"/>
          </a:xfrm>
          <a:prstGeom prst="rect">
            <a:avLst/>
          </a:prstGeom>
          <a:noFill/>
        </p:spPr>
      </p:pic>
      <p:pic>
        <p:nvPicPr>
          <p:cNvPr id="29701" name="Picture 5" descr="F:\zakońVIII, III GIM\101D3100\DSC_0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err="1" smtClean="0">
                <a:latin typeface="Monotype Corsiva" pitchFamily="66" charset="0"/>
              </a:rPr>
              <a:t>Mother’s</a:t>
            </a:r>
            <a:r>
              <a:rPr lang="pl-PL" sz="3200" dirty="0" smtClean="0">
                <a:latin typeface="Monotype Corsiva" pitchFamily="66" charset="0"/>
              </a:rPr>
              <a:t> Day fair,  </a:t>
            </a:r>
            <a:r>
              <a:rPr lang="pl-PL" sz="3200" dirty="0" err="1" smtClean="0">
                <a:latin typeface="Monotype Corsiva" pitchFamily="66" charset="0"/>
              </a:rPr>
              <a:t>Children’s</a:t>
            </a:r>
            <a:r>
              <a:rPr lang="pl-PL" sz="3200" dirty="0" smtClean="0">
                <a:latin typeface="Monotype Corsiva" pitchFamily="66" charset="0"/>
              </a:rPr>
              <a:t> Day fair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30724" name="Picture 4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3048000" cy="2238376"/>
          </a:xfrm>
          <a:prstGeom prst="rect">
            <a:avLst/>
          </a:prstGeom>
          <a:noFill/>
        </p:spPr>
      </p:pic>
      <p:pic>
        <p:nvPicPr>
          <p:cNvPr id="30726" name="Picture 6" descr="https://klomnice.szkolnastrona.pl/files/pl/mini/IMG-20190525-17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3048000" cy="2238376"/>
          </a:xfrm>
          <a:prstGeom prst="rect">
            <a:avLst/>
          </a:prstGeom>
          <a:noFill/>
        </p:spPr>
      </p:pic>
      <p:pic>
        <p:nvPicPr>
          <p:cNvPr id="30728" name="Picture 8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12776"/>
            <a:ext cx="3048000" cy="2238376"/>
          </a:xfrm>
          <a:prstGeom prst="rect">
            <a:avLst/>
          </a:prstGeom>
          <a:noFill/>
        </p:spPr>
      </p:pic>
      <p:pic>
        <p:nvPicPr>
          <p:cNvPr id="30730" name="Picture 10" descr="https://klomnice.szkolnastrona.pl/files/pl/received-90161374351587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4789232" cy="23360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Monotype Corsiva" pitchFamily="66" charset="0"/>
              </a:rPr>
              <a:t>                   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beginning</a:t>
            </a:r>
            <a:r>
              <a:rPr lang="pl-PL" sz="3200" dirty="0" smtClean="0">
                <a:latin typeface="Monotype Corsiva" pitchFamily="66" charset="0"/>
              </a:rPr>
              <a:t> of spring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31746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048000" cy="2238376"/>
          </a:xfrm>
          <a:prstGeom prst="rect">
            <a:avLst/>
          </a:prstGeom>
          <a:noFill/>
        </p:spPr>
      </p:pic>
      <p:pic>
        <p:nvPicPr>
          <p:cNvPr id="31748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048000" cy="2238376"/>
          </a:xfrm>
          <a:prstGeom prst="rect">
            <a:avLst/>
          </a:prstGeom>
          <a:noFill/>
        </p:spPr>
      </p:pic>
      <p:pic>
        <p:nvPicPr>
          <p:cNvPr id="31750" name="Picture 6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9040"/>
            <a:ext cx="3048000" cy="2238376"/>
          </a:xfrm>
          <a:prstGeom prst="rect">
            <a:avLst/>
          </a:prstGeom>
          <a:noFill/>
        </p:spPr>
      </p:pic>
      <p:pic>
        <p:nvPicPr>
          <p:cNvPr id="31752" name="Picture 8" descr="Powiększ obraz: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8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923152"/>
          </a:xfrm>
        </p:spPr>
        <p:txBody>
          <a:bodyPr/>
          <a:lstStyle/>
          <a:p>
            <a:r>
              <a:rPr lang="pl-PL" sz="3200" dirty="0" smtClean="0">
                <a:latin typeface="Monotype Corsiva" pitchFamily="66" charset="0"/>
              </a:rPr>
              <a:t>       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pyjamas’day</a:t>
            </a:r>
            <a:r>
              <a:rPr lang="pl-PL" sz="3200" dirty="0" smtClean="0">
                <a:latin typeface="Monotype Corsiva" pitchFamily="66" charset="0"/>
              </a:rPr>
              <a:t>, 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tedddy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bear’s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day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33794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4629">
            <a:off x="561880" y="1762096"/>
            <a:ext cx="3665992" cy="2692214"/>
          </a:xfrm>
          <a:prstGeom prst="rect">
            <a:avLst/>
          </a:prstGeom>
          <a:noFill/>
        </p:spPr>
      </p:pic>
      <p:pic>
        <p:nvPicPr>
          <p:cNvPr id="33796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6701">
            <a:off x="4804463" y="3163746"/>
            <a:ext cx="4034676" cy="29629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779136"/>
          </a:xfrm>
        </p:spPr>
        <p:txBody>
          <a:bodyPr/>
          <a:lstStyle/>
          <a:p>
            <a:r>
              <a:rPr lang="pl-PL" sz="4400" b="1" dirty="0" smtClean="0">
                <a:latin typeface="Monotype Corsiva" pitchFamily="66" charset="0"/>
              </a:rPr>
              <a:t>                     </a:t>
            </a:r>
            <a:r>
              <a:rPr lang="pl-PL" sz="4400" b="1" dirty="0" err="1" smtClean="0">
                <a:latin typeface="Monotype Corsiva" pitchFamily="66" charset="0"/>
              </a:rPr>
              <a:t>School</a:t>
            </a:r>
            <a:r>
              <a:rPr lang="pl-PL" sz="4400" b="1" dirty="0" smtClean="0">
                <a:latin typeface="Monotype Corsiva" pitchFamily="66" charset="0"/>
              </a:rPr>
              <a:t> </a:t>
            </a:r>
            <a:r>
              <a:rPr lang="pl-PL" sz="4400" b="1" dirty="0" err="1" smtClean="0">
                <a:latin typeface="Monotype Corsiva" pitchFamily="66" charset="0"/>
              </a:rPr>
              <a:t>trips</a:t>
            </a:r>
            <a:endParaRPr lang="pl-PL" sz="44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79512" y="1052736"/>
            <a:ext cx="8712968" cy="2160240"/>
          </a:xfrm>
        </p:spPr>
        <p:txBody>
          <a:bodyPr/>
          <a:lstStyle/>
          <a:p>
            <a:r>
              <a:rPr lang="en-US" sz="3200" dirty="0" smtClean="0">
                <a:latin typeface="Monotype Corsiva" pitchFamily="66" charset="0"/>
              </a:rPr>
              <a:t>We go on many trips around Poland and </a:t>
            </a:r>
            <a:r>
              <a:rPr lang="pl-PL" sz="3200" dirty="0" err="1" smtClean="0">
                <a:latin typeface="Monotype Corsiva" pitchFamily="66" charset="0"/>
              </a:rPr>
              <a:t>last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year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en-US" sz="3200" dirty="0" smtClean="0">
                <a:latin typeface="Monotype Corsiva" pitchFamily="66" charset="0"/>
              </a:rPr>
              <a:t> we went to </a:t>
            </a:r>
            <a:r>
              <a:rPr lang="pl-PL" sz="3200" dirty="0" err="1" smtClean="0">
                <a:latin typeface="Monotype Corsiva" pitchFamily="66" charset="0"/>
              </a:rPr>
              <a:t>Prague</a:t>
            </a:r>
            <a:r>
              <a:rPr lang="en-US" sz="3200" dirty="0" smtClean="0">
                <a:latin typeface="Monotype Corsiva" pitchFamily="66" charset="0"/>
              </a:rPr>
              <a:t>. We visit fantastic, interesting, magical and beautiful places. We were in the mountains, </a:t>
            </a:r>
            <a:r>
              <a:rPr lang="pl-PL" sz="3200" dirty="0" smtClean="0">
                <a:latin typeface="Monotype Corsiva" pitchFamily="66" charset="0"/>
              </a:rPr>
              <a:t>by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lakes</a:t>
            </a:r>
            <a:r>
              <a:rPr lang="en-US" sz="3200" dirty="0" smtClean="0">
                <a:latin typeface="Monotype Corsiva" pitchFamily="66" charset="0"/>
              </a:rPr>
              <a:t> and many other places.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8194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3048000" cy="2238376"/>
          </a:xfrm>
          <a:prstGeom prst="rect">
            <a:avLst/>
          </a:prstGeom>
          <a:noFill/>
        </p:spPr>
      </p:pic>
      <p:pic>
        <p:nvPicPr>
          <p:cNvPr id="8196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9000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048000" cy="2238376"/>
          </a:xfrm>
          <a:prstGeom prst="rect">
            <a:avLst/>
          </a:prstGeom>
          <a:noFill/>
        </p:spPr>
      </p:pic>
      <p:pic>
        <p:nvPicPr>
          <p:cNvPr id="32772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3048000" cy="2238376"/>
          </a:xfrm>
          <a:prstGeom prst="rect">
            <a:avLst/>
          </a:prstGeom>
          <a:noFill/>
        </p:spPr>
      </p:pic>
      <p:pic>
        <p:nvPicPr>
          <p:cNvPr id="32774" name="Picture 6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48680"/>
            <a:ext cx="3048000" cy="2238376"/>
          </a:xfrm>
          <a:prstGeom prst="rect">
            <a:avLst/>
          </a:prstGeom>
          <a:noFill/>
        </p:spPr>
      </p:pic>
      <p:pic>
        <p:nvPicPr>
          <p:cNvPr id="32776" name="Picture 8" descr="Powiększ obraz: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64904"/>
            <a:ext cx="3048000" cy="2238376"/>
          </a:xfrm>
          <a:prstGeom prst="rect">
            <a:avLst/>
          </a:prstGeom>
          <a:noFill/>
        </p:spPr>
      </p:pic>
      <p:pic>
        <p:nvPicPr>
          <p:cNvPr id="32778" name="Picture 10" descr="Powiększ obraz: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3048000" cy="2238376"/>
          </a:xfrm>
          <a:prstGeom prst="rect">
            <a:avLst/>
          </a:prstGeom>
          <a:noFill/>
        </p:spPr>
      </p:pic>
      <p:pic>
        <p:nvPicPr>
          <p:cNvPr id="32780" name="Picture 12" descr="Powiększ obraz: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93096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err="1" smtClean="0">
                <a:latin typeface="Monotype Corsiva" pitchFamily="66" charset="0"/>
              </a:rPr>
              <a:t>Prague</a:t>
            </a:r>
            <a:r>
              <a:rPr lang="pl-PL" sz="3200" dirty="0" smtClean="0">
                <a:latin typeface="Monotype Corsiva" pitchFamily="66" charset="0"/>
              </a:rPr>
              <a:t> and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Stone City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34818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048000" cy="2238376"/>
          </a:xfrm>
          <a:prstGeom prst="rect">
            <a:avLst/>
          </a:prstGeom>
          <a:noFill/>
        </p:spPr>
      </p:pic>
      <p:pic>
        <p:nvPicPr>
          <p:cNvPr id="34820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3048000" cy="2238376"/>
          </a:xfrm>
          <a:prstGeom prst="rect">
            <a:avLst/>
          </a:prstGeom>
          <a:noFill/>
        </p:spPr>
      </p:pic>
      <p:pic>
        <p:nvPicPr>
          <p:cNvPr id="34822" name="Picture 6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048000" cy="2238376"/>
          </a:xfrm>
          <a:prstGeom prst="rect">
            <a:avLst/>
          </a:prstGeom>
          <a:noFill/>
        </p:spPr>
      </p:pic>
      <p:pic>
        <p:nvPicPr>
          <p:cNvPr id="34824" name="Picture 8" descr="Powiększ obraz: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643232"/>
          </a:xfrm>
        </p:spPr>
        <p:txBody>
          <a:bodyPr/>
          <a:lstStyle/>
          <a:p>
            <a:r>
              <a:rPr lang="en-US" sz="3200" b="1" dirty="0" smtClean="0">
                <a:latin typeface="Monotype Corsiva" pitchFamily="66" charset="0"/>
              </a:rPr>
              <a:t>We have many sport competitions in  </a:t>
            </a:r>
            <a:r>
              <a:rPr lang="pl-PL" sz="3200" b="1" dirty="0" smtClean="0">
                <a:latin typeface="Monotype Corsiva" pitchFamily="66" charset="0"/>
              </a:rPr>
              <a:t>v</a:t>
            </a:r>
            <a:r>
              <a:rPr lang="en-US" sz="3200" b="1" dirty="0" err="1" smtClean="0">
                <a:latin typeface="Monotype Corsiva" pitchFamily="66" charset="0"/>
              </a:rPr>
              <a:t>olleyball</a:t>
            </a:r>
            <a:r>
              <a:rPr lang="en-US" sz="3200" b="1" dirty="0" smtClean="0">
                <a:latin typeface="Monotype Corsiva" pitchFamily="66" charset="0"/>
              </a:rPr>
              <a:t> and football between classes. During </a:t>
            </a:r>
            <a:r>
              <a:rPr lang="pl-PL" sz="3200" b="1" dirty="0">
                <a:latin typeface="Monotype Corsiva" pitchFamily="66" charset="0"/>
              </a:rPr>
              <a:t> </a:t>
            </a:r>
            <a:r>
              <a:rPr lang="pl-PL" sz="3200" b="1" dirty="0" smtClean="0">
                <a:latin typeface="Monotype Corsiva" pitchFamily="66" charset="0"/>
              </a:rPr>
              <a:t>t</a:t>
            </a:r>
            <a:r>
              <a:rPr lang="en-US" sz="3200" b="1" dirty="0" smtClean="0">
                <a:latin typeface="Monotype Corsiva" pitchFamily="66" charset="0"/>
              </a:rPr>
              <a:t>he first day of spring we have a sports day. </a:t>
            </a:r>
            <a:endParaRPr lang="pl-PL" sz="32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323528" y="2348880"/>
            <a:ext cx="8229240" cy="3977280"/>
          </a:xfrm>
        </p:spPr>
        <p:txBody>
          <a:bodyPr/>
          <a:lstStyle/>
          <a:p>
            <a:r>
              <a:rPr lang="en-US" dirty="0" smtClean="0"/>
              <a:t> </a:t>
            </a:r>
            <a:endParaRPr lang="pl-PL" dirty="0"/>
          </a:p>
        </p:txBody>
      </p:sp>
      <p:pic>
        <p:nvPicPr>
          <p:cNvPr id="9218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048000" cy="2238376"/>
          </a:xfrm>
          <a:prstGeom prst="rect">
            <a:avLst/>
          </a:prstGeom>
          <a:noFill/>
        </p:spPr>
      </p:pic>
      <p:pic>
        <p:nvPicPr>
          <p:cNvPr id="9220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048000" cy="2238376"/>
          </a:xfrm>
          <a:prstGeom prst="rect">
            <a:avLst/>
          </a:prstGeom>
          <a:noFill/>
        </p:spPr>
      </p:pic>
      <p:pic>
        <p:nvPicPr>
          <p:cNvPr id="9222" name="Picture 6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49080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5240" cy="869720"/>
          </a:xfrm>
        </p:spPr>
        <p:txBody>
          <a:bodyPr/>
          <a:lstStyle/>
          <a:p>
            <a:r>
              <a:rPr lang="pl-PL" sz="4400" b="1" dirty="0" smtClean="0">
                <a:latin typeface="Monotype Corsiva" pitchFamily="66" charset="0"/>
              </a:rPr>
              <a:t>       International   </a:t>
            </a:r>
            <a:r>
              <a:rPr lang="pl-PL" sz="4400" b="1" dirty="0" err="1" smtClean="0">
                <a:latin typeface="Monotype Corsiva" pitchFamily="66" charset="0"/>
              </a:rPr>
              <a:t>cooperation</a:t>
            </a:r>
            <a:endParaRPr lang="pl-PL" sz="44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67544" y="1196752"/>
            <a:ext cx="8229240" cy="2016224"/>
          </a:xfrm>
        </p:spPr>
        <p:txBody>
          <a:bodyPr/>
          <a:lstStyle/>
          <a:p>
            <a:r>
              <a:rPr lang="pl-PL" sz="2800" dirty="0" err="1" smtClean="0">
                <a:latin typeface="Monotype Corsiva" pitchFamily="66" charset="0"/>
              </a:rPr>
              <a:t>Last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year</a:t>
            </a:r>
            <a:r>
              <a:rPr lang="pl-PL" sz="2800" dirty="0" smtClean="0">
                <a:latin typeface="Monotype Corsiva" pitchFamily="66" charset="0"/>
              </a:rPr>
              <a:t> we </a:t>
            </a:r>
            <a:r>
              <a:rPr lang="pl-PL" sz="2800" dirty="0" err="1" smtClean="0">
                <a:latin typeface="Monotype Corsiva" pitchFamily="66" charset="0"/>
              </a:rPr>
              <a:t>hosted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the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volunteers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from</a:t>
            </a:r>
            <a:r>
              <a:rPr lang="pl-PL" sz="2800" dirty="0" smtClean="0">
                <a:latin typeface="Monotype Corsiva" pitchFamily="66" charset="0"/>
              </a:rPr>
              <a:t> India, China and  Malaysia - </a:t>
            </a:r>
            <a:r>
              <a:rPr lang="pl-PL" sz="2800" dirty="0" err="1" smtClean="0">
                <a:latin typeface="Monotype Corsiva" pitchFamily="66" charset="0"/>
              </a:rPr>
              <a:t>they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told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students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about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the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history</a:t>
            </a:r>
            <a:r>
              <a:rPr lang="pl-PL" sz="2800" dirty="0" smtClean="0">
                <a:latin typeface="Monotype Corsiva" pitchFamily="66" charset="0"/>
              </a:rPr>
              <a:t>, </a:t>
            </a:r>
            <a:r>
              <a:rPr lang="pl-PL" sz="2800" dirty="0" err="1" smtClean="0">
                <a:latin typeface="Monotype Corsiva" pitchFamily="66" charset="0"/>
              </a:rPr>
              <a:t>culture</a:t>
            </a:r>
            <a:r>
              <a:rPr lang="pl-PL" sz="2800" dirty="0" smtClean="0">
                <a:latin typeface="Monotype Corsiva" pitchFamily="66" charset="0"/>
              </a:rPr>
              <a:t> and </a:t>
            </a:r>
            <a:r>
              <a:rPr lang="pl-PL" sz="2800" dirty="0" err="1" smtClean="0">
                <a:latin typeface="Monotype Corsiva" pitchFamily="66" charset="0"/>
              </a:rPr>
              <a:t>customs</a:t>
            </a:r>
            <a:r>
              <a:rPr lang="pl-PL" sz="2800" dirty="0" smtClean="0">
                <a:latin typeface="Monotype Corsiva" pitchFamily="66" charset="0"/>
              </a:rPr>
              <a:t> of </a:t>
            </a:r>
            <a:r>
              <a:rPr lang="pl-PL" sz="2800" dirty="0" err="1" smtClean="0">
                <a:latin typeface="Monotype Corsiva" pitchFamily="66" charset="0"/>
              </a:rPr>
              <a:t>their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countries</a:t>
            </a:r>
            <a:r>
              <a:rPr lang="pl-PL" sz="2800" dirty="0" smtClean="0">
                <a:latin typeface="Monotype Corsiva" pitchFamily="66" charset="0"/>
              </a:rPr>
              <a:t>.</a:t>
            </a:r>
          </a:p>
          <a:p>
            <a:r>
              <a:rPr lang="pl-PL" sz="2800" dirty="0" err="1" smtClean="0">
                <a:latin typeface="Monotype Corsiva" pitchFamily="66" charset="0"/>
              </a:rPr>
              <a:t>This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year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the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students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took</a:t>
            </a:r>
            <a:r>
              <a:rPr lang="pl-PL" sz="2800" dirty="0" smtClean="0">
                <a:latin typeface="Monotype Corsiva" pitchFamily="66" charset="0"/>
              </a:rPr>
              <a:t> part </a:t>
            </a:r>
            <a:r>
              <a:rPr lang="pl-PL" sz="2800" dirty="0" err="1" smtClean="0">
                <a:latin typeface="Monotype Corsiva" pitchFamily="66" charset="0"/>
              </a:rPr>
              <a:t>in</a:t>
            </a:r>
            <a:r>
              <a:rPr lang="pl-PL" sz="2800" dirty="0" smtClean="0">
                <a:latin typeface="Monotype Corsiva" pitchFamily="66" charset="0"/>
              </a:rPr>
              <a:t> a </a:t>
            </a:r>
            <a:r>
              <a:rPr lang="pl-PL" sz="2800" dirty="0" err="1" smtClean="0">
                <a:latin typeface="Monotype Corsiva" pitchFamily="66" charset="0"/>
              </a:rPr>
              <a:t>laanguage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camp</a:t>
            </a:r>
            <a:r>
              <a:rPr lang="pl-PL" sz="2800" dirty="0" smtClean="0">
                <a:latin typeface="Monotype Corsiva" pitchFamily="66" charset="0"/>
              </a:rPr>
              <a:t> – </a:t>
            </a:r>
            <a:r>
              <a:rPr lang="pl-PL" sz="2800" dirty="0" err="1" smtClean="0">
                <a:latin typeface="Monotype Corsiva" pitchFamily="66" charset="0"/>
              </a:rPr>
              <a:t>that</a:t>
            </a:r>
            <a:r>
              <a:rPr lang="pl-PL" sz="2800" dirty="0" smtClean="0">
                <a:latin typeface="Monotype Corsiva" pitchFamily="66" charset="0"/>
              </a:rPr>
              <a:t> was </a:t>
            </a:r>
            <a:r>
              <a:rPr lang="pl-PL" sz="2800" dirty="0" err="1" smtClean="0">
                <a:latin typeface="Monotype Corsiva" pitchFamily="66" charset="0"/>
              </a:rPr>
              <a:t>the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opportunity</a:t>
            </a:r>
            <a:r>
              <a:rPr lang="pl-PL" sz="2800" dirty="0" smtClean="0">
                <a:latin typeface="Monotype Corsiva" pitchFamily="66" charset="0"/>
              </a:rPr>
              <a:t> to </a:t>
            </a:r>
            <a:r>
              <a:rPr lang="pl-PL" sz="2800" dirty="0" err="1" smtClean="0">
                <a:latin typeface="Monotype Corsiva" pitchFamily="66" charset="0"/>
              </a:rPr>
              <a:t>improve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their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>
                <a:latin typeface="Monotype Corsiva" pitchFamily="66" charset="0"/>
              </a:rPr>
              <a:t>E</a:t>
            </a:r>
            <a:r>
              <a:rPr lang="pl-PL" sz="2800" dirty="0" err="1" smtClean="0">
                <a:latin typeface="Monotype Corsiva" pitchFamily="66" charset="0"/>
              </a:rPr>
              <a:t>nglish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language</a:t>
            </a:r>
            <a:r>
              <a:rPr lang="pl-PL" sz="2800" dirty="0" smtClean="0">
                <a:latin typeface="Monotype Corsiva" pitchFamily="66" charset="0"/>
              </a:rPr>
              <a:t>. </a:t>
            </a:r>
            <a:endParaRPr lang="pl-PL" sz="2800" dirty="0">
              <a:latin typeface="Monotype Corsiva" pitchFamily="66" charset="0"/>
            </a:endParaRPr>
          </a:p>
        </p:txBody>
      </p:sp>
      <p:pic>
        <p:nvPicPr>
          <p:cNvPr id="5122" name="Picture 2" descr="F:\wolontariusze\20180515_084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1573">
            <a:off x="539553" y="3356992"/>
            <a:ext cx="3984442" cy="2880320"/>
          </a:xfrm>
          <a:prstGeom prst="rect">
            <a:avLst/>
          </a:prstGeom>
          <a:noFill/>
        </p:spPr>
      </p:pic>
      <p:pic>
        <p:nvPicPr>
          <p:cNvPr id="5124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197">
            <a:off x="4932039" y="3284984"/>
            <a:ext cx="3529923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395536" y="2708920"/>
            <a:ext cx="8496944" cy="3600400"/>
          </a:xfrm>
        </p:spPr>
        <p:txBody>
          <a:bodyPr/>
          <a:lstStyle/>
          <a:p>
            <a:endParaRPr lang="pl-PL" sz="3200" dirty="0" smtClean="0">
              <a:latin typeface="Monotype Corsiva" pitchFamily="66" charset="0"/>
            </a:endParaRPr>
          </a:p>
          <a:p>
            <a:endParaRPr lang="pl-PL" sz="3200" dirty="0">
              <a:latin typeface="Monotype Corsiva" pitchFamily="66" charset="0"/>
            </a:endParaRPr>
          </a:p>
          <a:p>
            <a:endParaRPr lang="pl-PL" sz="3200" dirty="0" smtClean="0">
              <a:latin typeface="Monotype Corsiva" pitchFamily="66" charset="0"/>
            </a:endParaRPr>
          </a:p>
          <a:p>
            <a:endParaRPr lang="pl-PL" sz="3200" dirty="0">
              <a:latin typeface="Monotype Corsiva" pitchFamily="66" charset="0"/>
            </a:endParaRPr>
          </a:p>
          <a:p>
            <a:r>
              <a:rPr lang="pl-PL" sz="3200" dirty="0" err="1" smtClean="0">
                <a:latin typeface="Monotype Corsiva" pitchFamily="66" charset="0"/>
              </a:rPr>
              <a:t>Our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students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also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take</a:t>
            </a:r>
            <a:r>
              <a:rPr lang="pl-PL" sz="3200" dirty="0" smtClean="0">
                <a:latin typeface="Monotype Corsiva" pitchFamily="66" charset="0"/>
              </a:rPr>
              <a:t> part </a:t>
            </a:r>
            <a:r>
              <a:rPr lang="pl-PL" sz="3200" dirty="0" err="1" smtClean="0">
                <a:latin typeface="Monotype Corsiva" pitchFamily="66" charset="0"/>
              </a:rPr>
              <a:t>in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e-twinning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project</a:t>
            </a:r>
            <a:r>
              <a:rPr lang="pl-PL" sz="3200" dirty="0" smtClean="0">
                <a:latin typeface="Monotype Corsiva" pitchFamily="66" charset="0"/>
              </a:rPr>
              <a:t>.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What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do we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get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preparation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for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communication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in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English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connection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and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cooperation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with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the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European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schools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with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the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latin typeface="Monotype Corsiva" pitchFamily="66" charset="0"/>
              </a:rPr>
              <a:t>use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of electronic media.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Monotype Corsiva" pitchFamily="66" charset="0"/>
              </a:rPr>
              <a:t>cooperation over border</a:t>
            </a:r>
            <a:r>
              <a:rPr lang="pl-PL" sz="3200" dirty="0" smtClean="0">
                <a:solidFill>
                  <a:schemeClr val="tx1"/>
                </a:solidFill>
                <a:latin typeface="Monotype Corsiva" pitchFamily="66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35842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048000" cy="2238376"/>
          </a:xfrm>
          <a:prstGeom prst="rect">
            <a:avLst/>
          </a:prstGeom>
          <a:noFill/>
        </p:spPr>
      </p:pic>
      <p:pic>
        <p:nvPicPr>
          <p:cNvPr id="35844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2579336"/>
          </a:xfrm>
        </p:spPr>
        <p:txBody>
          <a:bodyPr/>
          <a:lstStyle/>
          <a:p>
            <a:r>
              <a:rPr lang="pl-PL" sz="3200" b="1" dirty="0" smtClean="0">
                <a:latin typeface="Monotype Corsiva" pitchFamily="66" charset="0"/>
              </a:rPr>
              <a:t>   </a:t>
            </a:r>
            <a:r>
              <a:rPr lang="pl-PL" sz="3200" b="1" dirty="0" err="1" smtClean="0">
                <a:latin typeface="Monotype Corsiva" pitchFamily="66" charset="0"/>
              </a:rPr>
              <a:t>Our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school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is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situated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in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the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middle</a:t>
            </a:r>
            <a:r>
              <a:rPr lang="pl-PL" sz="3200" b="1" dirty="0" smtClean="0">
                <a:latin typeface="Monotype Corsiva" pitchFamily="66" charset="0"/>
              </a:rPr>
              <a:t> of </a:t>
            </a:r>
            <a:r>
              <a:rPr lang="pl-PL" sz="3200" b="1" dirty="0" err="1" smtClean="0">
                <a:latin typeface="Monotype Corsiva" pitchFamily="66" charset="0"/>
              </a:rPr>
              <a:t>our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village</a:t>
            </a:r>
            <a:r>
              <a:rPr lang="pl-PL" sz="3200" b="1" dirty="0" smtClean="0">
                <a:latin typeface="Monotype Corsiva" pitchFamily="66" charset="0"/>
              </a:rPr>
              <a:t> ,</a:t>
            </a:r>
            <a:br>
              <a:rPr lang="pl-PL" sz="3200" b="1" dirty="0" smtClean="0">
                <a:latin typeface="Monotype Corsiva" pitchFamily="66" charset="0"/>
              </a:rPr>
            </a:br>
            <a:r>
              <a:rPr lang="pl-PL" sz="3200" b="1" dirty="0">
                <a:latin typeface="Monotype Corsiva" pitchFamily="66" charset="0"/>
              </a:rPr>
              <a:t> </a:t>
            </a:r>
            <a:r>
              <a:rPr lang="pl-PL" sz="3200" b="1" dirty="0" smtClean="0">
                <a:latin typeface="Monotype Corsiva" pitchFamily="66" charset="0"/>
              </a:rPr>
              <a:t>  </a:t>
            </a:r>
            <a:r>
              <a:rPr lang="pl-PL" sz="3200" b="1" dirty="0" smtClean="0">
                <a:latin typeface="Monotype Corsiva" pitchFamily="66" charset="0"/>
              </a:rPr>
              <a:t>     </a:t>
            </a:r>
            <a:r>
              <a:rPr lang="pl-PL" sz="3200" b="1" dirty="0" err="1" smtClean="0">
                <a:latin typeface="Monotype Corsiva" pitchFamily="66" charset="0"/>
              </a:rPr>
              <a:t>opposite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the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church</a:t>
            </a:r>
            <a:r>
              <a:rPr lang="pl-PL" sz="3200" b="1" dirty="0" smtClean="0">
                <a:latin typeface="Monotype Corsiva" pitchFamily="66" charset="0"/>
              </a:rPr>
              <a:t/>
            </a:r>
            <a:br>
              <a:rPr lang="pl-PL" sz="3200" b="1" dirty="0" smtClean="0">
                <a:latin typeface="Monotype Corsiva" pitchFamily="66" charset="0"/>
              </a:rPr>
            </a:br>
            <a:r>
              <a:rPr lang="pl-PL" sz="3200" b="1" dirty="0" smtClean="0">
                <a:latin typeface="Monotype Corsiva" pitchFamily="66" charset="0"/>
              </a:rPr>
              <a:t>   </a:t>
            </a:r>
            <a:r>
              <a:rPr lang="pl-PL" sz="3200" b="1" dirty="0" err="1" smtClean="0">
                <a:latin typeface="Monotype Corsiva" pitchFamily="66" charset="0"/>
              </a:rPr>
              <a:t>The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school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is</a:t>
            </a:r>
            <a:r>
              <a:rPr lang="pl-PL" sz="3200" b="1" dirty="0" smtClean="0">
                <a:latin typeface="Monotype Corsiva" pitchFamily="66" charset="0"/>
              </a:rPr>
              <a:t> modern, </a:t>
            </a:r>
            <a:r>
              <a:rPr lang="pl-PL" sz="3200" b="1" dirty="0" err="1" smtClean="0">
                <a:latin typeface="Monotype Corsiva" pitchFamily="66" charset="0"/>
              </a:rPr>
              <a:t>well-equiped</a:t>
            </a:r>
            <a:r>
              <a:rPr lang="pl-PL" sz="3200" b="1" dirty="0" smtClean="0">
                <a:latin typeface="Monotype Corsiva" pitchFamily="66" charset="0"/>
              </a:rPr>
              <a:t>   - </a:t>
            </a:r>
            <a:r>
              <a:rPr lang="pl-PL" sz="3200" b="1" dirty="0" err="1" smtClean="0">
                <a:latin typeface="Monotype Corsiva" pitchFamily="66" charset="0"/>
              </a:rPr>
              <a:t>it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has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two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levels</a:t>
            </a:r>
            <a:r>
              <a:rPr lang="pl-PL" sz="3200" b="1" dirty="0" smtClean="0">
                <a:latin typeface="Monotype Corsiva" pitchFamily="66" charset="0"/>
              </a:rPr>
              <a:t> of </a:t>
            </a:r>
            <a:r>
              <a:rPr lang="pl-PL" sz="3200" b="1" dirty="0" err="1" smtClean="0">
                <a:latin typeface="Monotype Corsiva" pitchFamily="66" charset="0"/>
              </a:rPr>
              <a:t>education</a:t>
            </a:r>
            <a:r>
              <a:rPr lang="pl-PL" sz="3200" b="1" dirty="0" smtClean="0">
                <a:latin typeface="Monotype Corsiva" pitchFamily="66" charset="0"/>
              </a:rPr>
              <a:t>: </a:t>
            </a:r>
            <a:r>
              <a:rPr lang="pl-PL" sz="3200" b="1" dirty="0" err="1" smtClean="0">
                <a:latin typeface="Monotype Corsiva" pitchFamily="66" charset="0"/>
              </a:rPr>
              <a:t>preschool</a:t>
            </a:r>
            <a:r>
              <a:rPr lang="pl-PL" sz="3200" b="1" dirty="0" smtClean="0">
                <a:latin typeface="Monotype Corsiva" pitchFamily="66" charset="0"/>
              </a:rPr>
              <a:t> and </a:t>
            </a:r>
            <a:r>
              <a:rPr lang="pl-PL" sz="3200" b="1" dirty="0" err="1" smtClean="0">
                <a:latin typeface="Monotype Corsiva" pitchFamily="66" charset="0"/>
              </a:rPr>
              <a:t>primary</a:t>
            </a:r>
            <a:r>
              <a:rPr lang="pl-PL" sz="3200" b="1" dirty="0" smtClean="0">
                <a:latin typeface="Monotype Corsiva" pitchFamily="66" charset="0"/>
              </a:rPr>
              <a:t>, </a:t>
            </a:r>
            <a:r>
              <a:rPr lang="pl-PL" sz="3200" b="1" dirty="0" err="1" smtClean="0">
                <a:latin typeface="Monotype Corsiva" pitchFamily="66" charset="0"/>
              </a:rPr>
              <a:t>there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are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about</a:t>
            </a:r>
            <a:r>
              <a:rPr lang="pl-PL" sz="3200" b="1" dirty="0" smtClean="0">
                <a:latin typeface="Monotype Corsiva" pitchFamily="66" charset="0"/>
              </a:rPr>
              <a:t>  230 </a:t>
            </a:r>
            <a:r>
              <a:rPr lang="pl-PL" sz="3200" b="1" dirty="0" err="1" smtClean="0">
                <a:latin typeface="Monotype Corsiva" pitchFamily="66" charset="0"/>
              </a:rPr>
              <a:t>students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aged</a:t>
            </a:r>
            <a:r>
              <a:rPr lang="pl-PL" sz="3200" b="1" dirty="0" smtClean="0">
                <a:latin typeface="Monotype Corsiva" pitchFamily="66" charset="0"/>
              </a:rPr>
              <a:t> 6-15 and </a:t>
            </a:r>
            <a:r>
              <a:rPr lang="pl-PL" sz="3200" b="1" dirty="0" err="1" smtClean="0">
                <a:latin typeface="Monotype Corsiva" pitchFamily="66" charset="0"/>
              </a:rPr>
              <a:t>about</a:t>
            </a:r>
            <a:r>
              <a:rPr lang="pl-PL" sz="3200" b="1" dirty="0" smtClean="0">
                <a:latin typeface="Monotype Corsiva" pitchFamily="66" charset="0"/>
              </a:rPr>
              <a:t> 40 </a:t>
            </a:r>
            <a:r>
              <a:rPr lang="pl-PL" sz="3200" b="1" dirty="0" err="1" smtClean="0">
                <a:latin typeface="Monotype Corsiva" pitchFamily="66" charset="0"/>
              </a:rPr>
              <a:t>teachers</a:t>
            </a:r>
            <a:endParaRPr lang="pl-PL" sz="32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57200" y="2636912"/>
            <a:ext cx="8229240" cy="388843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 descr="F:\DSC_0020.JPG"/>
          <p:cNvPicPr>
            <a:picLocks noChangeAspect="1" noChangeArrowheads="1"/>
          </p:cNvPicPr>
          <p:nvPr/>
        </p:nvPicPr>
        <p:blipFill>
          <a:blip r:embed="rId2" cstate="print"/>
          <a:srcRect l="4211" r="10388" b="22684"/>
          <a:stretch>
            <a:fillRect/>
          </a:stretch>
        </p:blipFill>
        <p:spPr bwMode="auto">
          <a:xfrm>
            <a:off x="1403648" y="2852936"/>
            <a:ext cx="5664236" cy="35218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240" cy="1144800"/>
          </a:xfrm>
        </p:spPr>
        <p:txBody>
          <a:bodyPr/>
          <a:lstStyle/>
          <a:p>
            <a:r>
              <a:rPr lang="pl-PL" sz="4400" b="1" dirty="0" smtClean="0">
                <a:latin typeface="Monotype Corsiva" pitchFamily="66" charset="0"/>
              </a:rPr>
              <a:t>       </a:t>
            </a:r>
            <a:r>
              <a:rPr lang="pl-PL" sz="4400" b="1" dirty="0" err="1" smtClean="0">
                <a:latin typeface="Monotype Corsiva" pitchFamily="66" charset="0"/>
              </a:rPr>
              <a:t>Thank</a:t>
            </a:r>
            <a:r>
              <a:rPr lang="pl-PL" sz="4400" b="1" dirty="0" smtClean="0">
                <a:latin typeface="Monotype Corsiva" pitchFamily="66" charset="0"/>
              </a:rPr>
              <a:t> </a:t>
            </a:r>
            <a:r>
              <a:rPr lang="pl-PL" sz="4400" b="1" dirty="0" err="1" smtClean="0">
                <a:latin typeface="Monotype Corsiva" pitchFamily="66" charset="0"/>
              </a:rPr>
              <a:t>you</a:t>
            </a:r>
            <a:r>
              <a:rPr lang="pl-PL" sz="4400" b="1" dirty="0" smtClean="0">
                <a:latin typeface="Monotype Corsiva" pitchFamily="66" charset="0"/>
              </a:rPr>
              <a:t> for </a:t>
            </a:r>
            <a:r>
              <a:rPr lang="pl-PL" sz="4400" b="1" dirty="0" err="1" smtClean="0">
                <a:latin typeface="Monotype Corsiva" pitchFamily="66" charset="0"/>
              </a:rPr>
              <a:t>your</a:t>
            </a:r>
            <a:r>
              <a:rPr lang="pl-PL" sz="4400" b="1" dirty="0" smtClean="0">
                <a:latin typeface="Monotype Corsiva" pitchFamily="66" charset="0"/>
              </a:rPr>
              <a:t> </a:t>
            </a:r>
            <a:r>
              <a:rPr lang="pl-PL" sz="4400" b="1" dirty="0" err="1" smtClean="0">
                <a:latin typeface="Monotype Corsiva" pitchFamily="66" charset="0"/>
              </a:rPr>
              <a:t>attention</a:t>
            </a:r>
            <a:r>
              <a:rPr lang="pl-PL" sz="4400" b="1" dirty="0" smtClean="0">
                <a:latin typeface="Monotype Corsiva" pitchFamily="66" charset="0"/>
              </a:rPr>
              <a:t>.</a:t>
            </a:r>
            <a:endParaRPr lang="pl-PL" sz="44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400544"/>
          </a:xfrm>
        </p:spPr>
        <p:txBody>
          <a:bodyPr/>
          <a:lstStyle/>
          <a:p>
            <a:pPr algn="ctr"/>
            <a:r>
              <a:rPr lang="pl-PL" sz="2800" dirty="0" err="1" smtClean="0">
                <a:latin typeface="Monotype Corsiva" pitchFamily="66" charset="0"/>
              </a:rPr>
              <a:t>This</a:t>
            </a:r>
            <a:r>
              <a:rPr lang="pl-PL" sz="2800" dirty="0" smtClean="0">
                <a:latin typeface="Monotype Corsiva" pitchFamily="66" charset="0"/>
              </a:rPr>
              <a:t> </a:t>
            </a:r>
            <a:r>
              <a:rPr lang="pl-PL" sz="2800" dirty="0" err="1" smtClean="0">
                <a:latin typeface="Monotype Corsiva" pitchFamily="66" charset="0"/>
              </a:rPr>
              <a:t>presentation</a:t>
            </a:r>
            <a:r>
              <a:rPr lang="pl-PL" sz="2800" dirty="0" smtClean="0">
                <a:latin typeface="Monotype Corsiva" pitchFamily="66" charset="0"/>
              </a:rPr>
              <a:t> was </a:t>
            </a:r>
            <a:r>
              <a:rPr lang="pl-PL" sz="2800" dirty="0" err="1" smtClean="0">
                <a:latin typeface="Monotype Corsiva" pitchFamily="66" charset="0"/>
              </a:rPr>
              <a:t>made</a:t>
            </a:r>
            <a:r>
              <a:rPr lang="pl-PL" sz="2800" dirty="0" smtClean="0">
                <a:latin typeface="Monotype Corsiva" pitchFamily="66" charset="0"/>
              </a:rPr>
              <a:t> by : </a:t>
            </a:r>
            <a:r>
              <a:rPr lang="pl-PL" sz="2800" dirty="0">
                <a:latin typeface="Monotype Corsiva" pitchFamily="66" charset="0"/>
              </a:rPr>
              <a:t>A</a:t>
            </a:r>
            <a:r>
              <a:rPr lang="pl-PL" sz="2800" dirty="0" smtClean="0">
                <a:latin typeface="Monotype Corsiva" pitchFamily="66" charset="0"/>
              </a:rPr>
              <a:t>gnieszka </a:t>
            </a:r>
            <a:r>
              <a:rPr lang="pl-PL" sz="2800" dirty="0" err="1" smtClean="0">
                <a:latin typeface="Monotype Corsiva" pitchFamily="66" charset="0"/>
              </a:rPr>
              <a:t>Kloczkowska</a:t>
            </a:r>
            <a:r>
              <a:rPr lang="pl-PL" sz="2800" dirty="0" smtClean="0">
                <a:latin typeface="Monotype Corsiva" pitchFamily="66" charset="0"/>
              </a:rPr>
              <a:t>, Katarzyna Biela , Maryla Piech.</a:t>
            </a:r>
            <a:endParaRPr lang="pl-PL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779136"/>
          </a:xfrm>
        </p:spPr>
        <p:txBody>
          <a:bodyPr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Our</a:t>
            </a:r>
            <a:r>
              <a:rPr lang="pl-PL" sz="36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school</a:t>
            </a:r>
            <a:r>
              <a:rPr lang="pl-PL" sz="36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offers</a:t>
            </a:r>
            <a:endParaRPr lang="pl-PL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611560" y="1124744"/>
            <a:ext cx="8229240" cy="5544616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1.Atmosphere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favour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to learning and developing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interests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2.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Individual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approach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to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the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pupil,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Experienced and qualified pedagogic staff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4.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Guidance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counselor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 psychologist, speech therapist and supporting teachers, 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Canteen, in which tasty meals are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served 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;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6.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Fully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equipped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classrooms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with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modern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facilities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e.g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interactive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whiteboards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slide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projectors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;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7.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Experimental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chemistry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lab,  ICT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labs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 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language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labs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;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8.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Library with the reading room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in which computer positions are with the access to the Internet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9.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Sports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hall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with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courts</a:t>
            </a: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10.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The running track and the court with the artificial surface for football, basketball, volleyball, handball; </a:t>
            </a:r>
            <a:r>
              <a:rPr lang="pl-PL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zakońVIII, III GIM\101D3100\DSC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835">
            <a:off x="103007" y="161748"/>
            <a:ext cx="3240000" cy="2160000"/>
          </a:xfrm>
          <a:prstGeom prst="rect">
            <a:avLst/>
          </a:prstGeom>
          <a:noFill/>
        </p:spPr>
      </p:pic>
      <p:pic>
        <p:nvPicPr>
          <p:cNvPr id="28675" name="Picture 3" descr="F:\zakońVIII, III GIM\101D3100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9924">
            <a:off x="3868712" y="2658400"/>
            <a:ext cx="4320000" cy="2880000"/>
          </a:xfrm>
          <a:prstGeom prst="rect">
            <a:avLst/>
          </a:prstGeom>
          <a:noFill/>
        </p:spPr>
      </p:pic>
      <p:pic>
        <p:nvPicPr>
          <p:cNvPr id="28677" name="Picture 5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2238">
            <a:off x="4899738" y="267332"/>
            <a:ext cx="3048000" cy="2238376"/>
          </a:xfrm>
          <a:prstGeom prst="rect">
            <a:avLst/>
          </a:prstGeom>
          <a:noFill/>
        </p:spPr>
      </p:pic>
      <p:pic>
        <p:nvPicPr>
          <p:cNvPr id="28679" name="Picture 7" descr="Powiększ obraz: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048000" cy="2238376"/>
          </a:xfrm>
          <a:prstGeom prst="rect">
            <a:avLst/>
          </a:prstGeom>
          <a:noFill/>
        </p:spPr>
      </p:pic>
      <p:pic>
        <p:nvPicPr>
          <p:cNvPr id="28681" name="Picture 9" descr="Powiększ obraz: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556792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571224"/>
          </a:xfrm>
        </p:spPr>
        <p:txBody>
          <a:bodyPr/>
          <a:lstStyle/>
          <a:p>
            <a:r>
              <a:rPr lang="pl-PL" sz="3200" b="1" dirty="0" err="1" smtClean="0">
                <a:latin typeface="Monotype Corsiva" pitchFamily="66" charset="0"/>
              </a:rPr>
              <a:t>Our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students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can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participate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in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different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after-school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activities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such</a:t>
            </a:r>
            <a:r>
              <a:rPr lang="pl-PL" sz="3200" b="1" dirty="0" smtClean="0">
                <a:latin typeface="Monotype Corsiva" pitchFamily="66" charset="0"/>
              </a:rPr>
              <a:t> as : </a:t>
            </a:r>
            <a:r>
              <a:rPr lang="pl-PL" sz="3200" b="1" dirty="0" err="1" smtClean="0">
                <a:latin typeface="Monotype Corsiva" pitchFamily="66" charset="0"/>
              </a:rPr>
              <a:t>scouts</a:t>
            </a:r>
            <a:r>
              <a:rPr lang="pl-PL" sz="3200" b="1" dirty="0" smtClean="0">
                <a:latin typeface="Monotype Corsiva" pitchFamily="66" charset="0"/>
              </a:rPr>
              <a:t> group, sport </a:t>
            </a:r>
            <a:r>
              <a:rPr lang="pl-PL" sz="3200" b="1" dirty="0" err="1" smtClean="0">
                <a:latin typeface="Monotype Corsiva" pitchFamily="66" charset="0"/>
              </a:rPr>
              <a:t>classes</a:t>
            </a:r>
            <a:r>
              <a:rPr lang="pl-PL" sz="3200" b="1" dirty="0" smtClean="0">
                <a:latin typeface="Monotype Corsiva" pitchFamily="66" charset="0"/>
              </a:rPr>
              <a:t>, a </a:t>
            </a:r>
            <a:r>
              <a:rPr lang="pl-PL" sz="3200" b="1" dirty="0" err="1" smtClean="0">
                <a:latin typeface="Monotype Corsiva" pitchFamily="66" charset="0"/>
              </a:rPr>
              <a:t>choir</a:t>
            </a:r>
            <a:r>
              <a:rPr lang="pl-PL" sz="3200" b="1" dirty="0" smtClean="0">
                <a:latin typeface="Monotype Corsiva" pitchFamily="66" charset="0"/>
              </a:rPr>
              <a:t>, </a:t>
            </a:r>
            <a:r>
              <a:rPr lang="pl-PL" sz="3200" b="1" dirty="0" err="1" smtClean="0">
                <a:latin typeface="Monotype Corsiva" pitchFamily="66" charset="0"/>
              </a:rPr>
              <a:t>dance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classes</a:t>
            </a:r>
            <a:r>
              <a:rPr lang="pl-PL" sz="3200" b="1" dirty="0" smtClean="0">
                <a:latin typeface="Monotype Corsiva" pitchFamily="66" charset="0"/>
              </a:rPr>
              <a:t>, </a:t>
            </a:r>
            <a:r>
              <a:rPr lang="pl-PL" sz="3200" b="1" dirty="0" err="1" smtClean="0">
                <a:latin typeface="Monotype Corsiva" pitchFamily="66" charset="0"/>
              </a:rPr>
              <a:t>cooking</a:t>
            </a:r>
            <a:r>
              <a:rPr lang="pl-PL" sz="3200" b="1" dirty="0" smtClean="0">
                <a:latin typeface="Monotype Corsiva" pitchFamily="66" charset="0"/>
              </a:rPr>
              <a:t> </a:t>
            </a:r>
            <a:r>
              <a:rPr lang="pl-PL" sz="3200" b="1" dirty="0" err="1" smtClean="0">
                <a:latin typeface="Monotype Corsiva" pitchFamily="66" charset="0"/>
              </a:rPr>
              <a:t>classes</a:t>
            </a:r>
            <a:r>
              <a:rPr lang="pl-PL" sz="3200" b="1" dirty="0" smtClean="0">
                <a:latin typeface="Monotype Corsiva" pitchFamily="66" charset="0"/>
              </a:rPr>
              <a:t> and many </a:t>
            </a:r>
            <a:r>
              <a:rPr lang="pl-PL" sz="3200" b="1" dirty="0" err="1" smtClean="0">
                <a:latin typeface="Monotype Corsiva" pitchFamily="66" charset="0"/>
              </a:rPr>
              <a:t>others</a:t>
            </a:r>
            <a:r>
              <a:rPr lang="pl-PL" sz="3200" b="1" dirty="0" smtClean="0">
                <a:latin typeface="Monotype Corsiva" pitchFamily="66" charset="0"/>
              </a:rPr>
              <a:t>.</a:t>
            </a:r>
            <a:endParaRPr lang="pl-PL" sz="3200" b="1" dirty="0">
              <a:latin typeface="Monotype Corsiva" pitchFamily="66" charset="0"/>
            </a:endParaRPr>
          </a:p>
        </p:txBody>
      </p:sp>
      <p:pic>
        <p:nvPicPr>
          <p:cNvPr id="2050" name="Picture 2" descr="F:\zdj do gazety\19143123_1350842011689901_773788740125763964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1"/>
            <a:ext cx="4465214" cy="2976083"/>
          </a:xfrm>
          <a:prstGeom prst="rect">
            <a:avLst/>
          </a:prstGeom>
          <a:noFill/>
        </p:spPr>
      </p:pic>
      <p:pic>
        <p:nvPicPr>
          <p:cNvPr id="2051" name="Picture 3" descr="F:\zdj do gazety\19400365_1355290334578402_512415211511485006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971319" cy="22319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>
                <a:latin typeface="Monotype Corsiva" pitchFamily="66" charset="0"/>
              </a:rPr>
              <a:t>                    </a:t>
            </a:r>
            <a:r>
              <a:rPr lang="pl-PL" sz="4400" b="1" dirty="0" err="1" smtClean="0">
                <a:latin typeface="Monotype Corsiva" pitchFamily="66" charset="0"/>
              </a:rPr>
              <a:t>Our</a:t>
            </a:r>
            <a:r>
              <a:rPr lang="pl-PL" sz="4400" b="1" dirty="0" smtClean="0">
                <a:latin typeface="Monotype Corsiva" pitchFamily="66" charset="0"/>
              </a:rPr>
              <a:t> </a:t>
            </a:r>
            <a:r>
              <a:rPr lang="pl-PL" sz="4400" b="1" dirty="0" err="1" smtClean="0">
                <a:latin typeface="Monotype Corsiva" pitchFamily="66" charset="0"/>
              </a:rPr>
              <a:t>scouts</a:t>
            </a:r>
            <a:endParaRPr lang="pl-PL" sz="4400" b="1" dirty="0">
              <a:latin typeface="Monotype Corsiva" pitchFamily="66" charset="0"/>
            </a:endParaRPr>
          </a:p>
        </p:txBody>
      </p:sp>
      <p:pic>
        <p:nvPicPr>
          <p:cNvPr id="4098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3824083" cy="2808312"/>
          </a:xfrm>
          <a:prstGeom prst="rect">
            <a:avLst/>
          </a:prstGeom>
          <a:noFill/>
        </p:spPr>
      </p:pic>
      <p:pic>
        <p:nvPicPr>
          <p:cNvPr id="4100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672408" cy="2696926"/>
          </a:xfrm>
          <a:prstGeom prst="rect">
            <a:avLst/>
          </a:prstGeom>
          <a:noFill/>
        </p:spPr>
      </p:pic>
      <p:pic>
        <p:nvPicPr>
          <p:cNvPr id="4102" name="Picture 6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3096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923152"/>
          </a:xfrm>
        </p:spPr>
        <p:txBody>
          <a:bodyPr/>
          <a:lstStyle/>
          <a:p>
            <a:r>
              <a:rPr lang="pl-PL" sz="4000" dirty="0" smtClean="0">
                <a:latin typeface="Monotype Corsiva" pitchFamily="66" charset="0"/>
              </a:rPr>
              <a:t>                         </a:t>
            </a:r>
            <a:r>
              <a:rPr lang="pl-PL" sz="4400" b="1" dirty="0" err="1" smtClean="0">
                <a:latin typeface="Monotype Corsiva" pitchFamily="66" charset="0"/>
              </a:rPr>
              <a:t>Cooking</a:t>
            </a:r>
            <a:r>
              <a:rPr lang="pl-PL" sz="4400" b="1" dirty="0" smtClean="0">
                <a:latin typeface="Monotype Corsiva" pitchFamily="66" charset="0"/>
              </a:rPr>
              <a:t> </a:t>
            </a:r>
            <a:r>
              <a:rPr lang="pl-PL" sz="4400" b="1" dirty="0" err="1" smtClean="0">
                <a:latin typeface="Monotype Corsiva" pitchFamily="66" charset="0"/>
              </a:rPr>
              <a:t>classes</a:t>
            </a:r>
            <a:r>
              <a:rPr lang="pl-PL" sz="4400" b="1" dirty="0" smtClean="0">
                <a:latin typeface="Monotype Corsiva" pitchFamily="66" charset="0"/>
              </a:rPr>
              <a:t> </a:t>
            </a:r>
            <a:endParaRPr lang="pl-PL" sz="4400" b="1" dirty="0">
              <a:latin typeface="Monotype Corsiva" pitchFamily="66" charset="0"/>
            </a:endParaRPr>
          </a:p>
        </p:txBody>
      </p:sp>
      <p:pic>
        <p:nvPicPr>
          <p:cNvPr id="3074" name="Picture 2" descr="F:\zdj do gazety\22528041_1469836679790433_84204986596554202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8908">
            <a:off x="418315" y="1850158"/>
            <a:ext cx="3840000" cy="2880000"/>
          </a:xfrm>
          <a:prstGeom prst="rect">
            <a:avLst/>
          </a:prstGeom>
          <a:noFill/>
        </p:spPr>
      </p:pic>
      <p:pic>
        <p:nvPicPr>
          <p:cNvPr id="3075" name="Picture 3" descr="F:\zdj do gazety\22450114_1462736450500456_256525871934255156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1363">
            <a:off x="5957574" y="1455252"/>
            <a:ext cx="2880000" cy="2160000"/>
          </a:xfrm>
          <a:prstGeom prst="rect">
            <a:avLst/>
          </a:prstGeom>
          <a:noFill/>
        </p:spPr>
      </p:pic>
      <p:pic>
        <p:nvPicPr>
          <p:cNvPr id="3076" name="Picture 4" descr="F:\zdj do gazety\23559447_1496759903764777_253738934581841648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3234">
            <a:off x="4286462" y="377378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4400" b="1" dirty="0" err="1" smtClean="0">
                <a:latin typeface="Monotype Corsiva" pitchFamily="66" charset="0"/>
              </a:rPr>
              <a:t>School</a:t>
            </a:r>
            <a:r>
              <a:rPr lang="pl-PL" sz="4400" b="1" dirty="0" smtClean="0">
                <a:latin typeface="Monotype Corsiva" pitchFamily="66" charset="0"/>
              </a:rPr>
              <a:t>  </a:t>
            </a:r>
            <a:r>
              <a:rPr lang="pl-PL" sz="4400" b="1" dirty="0" err="1" smtClean="0">
                <a:latin typeface="Monotype Corsiva" pitchFamily="66" charset="0"/>
              </a:rPr>
              <a:t>majorettes</a:t>
            </a:r>
            <a:r>
              <a:rPr lang="pl-PL" sz="4400" b="1" dirty="0" smtClean="0"/>
              <a:t/>
            </a:r>
            <a:br>
              <a:rPr lang="pl-PL" sz="4400" b="1" dirty="0" smtClean="0"/>
            </a:br>
            <a:endParaRPr lang="pl-PL" sz="4400" b="1" dirty="0"/>
          </a:p>
        </p:txBody>
      </p:sp>
      <p:pic>
        <p:nvPicPr>
          <p:cNvPr id="27650" name="Picture 2" descr="Powiększ obraz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38001"/>
            <a:ext cx="4392488" cy="3225735"/>
          </a:xfrm>
          <a:prstGeom prst="rect">
            <a:avLst/>
          </a:prstGeom>
          <a:noFill/>
        </p:spPr>
      </p:pic>
      <p:pic>
        <p:nvPicPr>
          <p:cNvPr id="27652" name="Picture 4" descr="Powiększ obraz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268760"/>
            <a:ext cx="4510457" cy="3312368"/>
          </a:xfrm>
          <a:prstGeom prst="rect">
            <a:avLst/>
          </a:prstGeom>
          <a:noFill/>
        </p:spPr>
      </p:pic>
      <p:pic>
        <p:nvPicPr>
          <p:cNvPr id="27654" name="Picture 6" descr="Powiększ obraz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latin typeface="Monotype Corsiva" pitchFamily="66" charset="0"/>
              </a:rPr>
              <a:t>We </a:t>
            </a:r>
            <a:r>
              <a:rPr lang="pl-PL" sz="4000" b="1" dirty="0" err="1" smtClean="0">
                <a:latin typeface="Monotype Corsiva" pitchFamily="66" charset="0"/>
              </a:rPr>
              <a:t>often</a:t>
            </a:r>
            <a:r>
              <a:rPr lang="pl-PL" sz="4000" b="1" dirty="0" smtClean="0">
                <a:latin typeface="Monotype Corsiva" pitchFamily="66" charset="0"/>
              </a:rPr>
              <a:t> </a:t>
            </a:r>
            <a:r>
              <a:rPr lang="pl-PL" sz="4000" b="1" dirty="0" err="1" smtClean="0">
                <a:latin typeface="Monotype Corsiva" pitchFamily="66" charset="0"/>
              </a:rPr>
              <a:t>organize</a:t>
            </a:r>
            <a:r>
              <a:rPr lang="pl-PL" sz="4000" b="1" dirty="0" smtClean="0">
                <a:latin typeface="Monotype Corsiva" pitchFamily="66" charset="0"/>
              </a:rPr>
              <a:t> </a:t>
            </a:r>
            <a:r>
              <a:rPr lang="pl-PL" sz="4000" b="1" dirty="0" err="1" smtClean="0">
                <a:latin typeface="Monotype Corsiva" pitchFamily="66" charset="0"/>
              </a:rPr>
              <a:t>different</a:t>
            </a:r>
            <a:r>
              <a:rPr lang="pl-PL" sz="4000" b="1" dirty="0" smtClean="0">
                <a:latin typeface="Monotype Corsiva" pitchFamily="66" charset="0"/>
              </a:rPr>
              <a:t> </a:t>
            </a:r>
            <a:r>
              <a:rPr lang="pl-PL" sz="4000" b="1" dirty="0" err="1" smtClean="0">
                <a:latin typeface="Monotype Corsiva" pitchFamily="66" charset="0"/>
              </a:rPr>
              <a:t>sorts</a:t>
            </a:r>
            <a:r>
              <a:rPr lang="pl-PL" sz="4000" b="1" dirty="0" smtClean="0">
                <a:latin typeface="Monotype Corsiva" pitchFamily="66" charset="0"/>
              </a:rPr>
              <a:t> of </a:t>
            </a:r>
            <a:r>
              <a:rPr lang="pl-PL" sz="4000" b="1" dirty="0" err="1" smtClean="0">
                <a:latin typeface="Monotype Corsiva" pitchFamily="66" charset="0"/>
              </a:rPr>
              <a:t>fairs</a:t>
            </a:r>
            <a:r>
              <a:rPr lang="pl-PL" sz="4000" b="1" dirty="0" smtClean="0">
                <a:latin typeface="Monotype Corsiva" pitchFamily="66" charset="0"/>
              </a:rPr>
              <a:t>, </a:t>
            </a:r>
            <a:r>
              <a:rPr lang="pl-PL" sz="4000" b="1" dirty="0" err="1" smtClean="0">
                <a:latin typeface="Monotype Corsiva" pitchFamily="66" charset="0"/>
              </a:rPr>
              <a:t>charity</a:t>
            </a:r>
            <a:r>
              <a:rPr lang="pl-PL" sz="4000" b="1" dirty="0" smtClean="0">
                <a:latin typeface="Monotype Corsiva" pitchFamily="66" charset="0"/>
              </a:rPr>
              <a:t> </a:t>
            </a:r>
            <a:r>
              <a:rPr lang="pl-PL" sz="4000" b="1" dirty="0" err="1" smtClean="0">
                <a:latin typeface="Monotype Corsiva" pitchFamily="66" charset="0"/>
              </a:rPr>
              <a:t>events</a:t>
            </a:r>
            <a:r>
              <a:rPr lang="pl-PL" sz="4000" b="1" dirty="0" smtClean="0">
                <a:latin typeface="Monotype Corsiva" pitchFamily="66" charset="0"/>
              </a:rPr>
              <a:t> and </a:t>
            </a:r>
            <a:r>
              <a:rPr lang="pl-PL" sz="4000" b="1" dirty="0" err="1" smtClean="0">
                <a:latin typeface="Monotype Corsiva" pitchFamily="66" charset="0"/>
              </a:rPr>
              <a:t>school</a:t>
            </a:r>
            <a:r>
              <a:rPr lang="pl-PL" sz="4000" b="1" dirty="0" smtClean="0">
                <a:latin typeface="Monotype Corsiva" pitchFamily="66" charset="0"/>
              </a:rPr>
              <a:t> </a:t>
            </a:r>
            <a:r>
              <a:rPr lang="pl-PL" sz="4000" b="1" dirty="0" err="1" smtClean="0">
                <a:latin typeface="Monotype Corsiva" pitchFamily="66" charset="0"/>
              </a:rPr>
              <a:t>festivals</a:t>
            </a:r>
            <a:r>
              <a:rPr lang="pl-PL" sz="4000" b="1" dirty="0" smtClean="0">
                <a:latin typeface="Monotype Corsiva" pitchFamily="66" charset="0"/>
              </a:rPr>
              <a:t>. </a:t>
            </a:r>
            <a:endParaRPr lang="pl-PL" sz="40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960384"/>
          </a:xfrm>
        </p:spPr>
        <p:txBody>
          <a:bodyPr/>
          <a:lstStyle/>
          <a:p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beginning</a:t>
            </a:r>
            <a:r>
              <a:rPr lang="pl-PL" sz="3200" dirty="0" smtClean="0">
                <a:latin typeface="Monotype Corsiva" pitchFamily="66" charset="0"/>
              </a:rPr>
              <a:t> of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school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year</a:t>
            </a:r>
            <a:r>
              <a:rPr lang="pl-PL" sz="3200" dirty="0" smtClean="0">
                <a:latin typeface="Monotype Corsiva" pitchFamily="66" charset="0"/>
              </a:rPr>
              <a:t> and </a:t>
            </a:r>
            <a:r>
              <a:rPr lang="pl-PL" sz="3200" dirty="0" err="1" smtClean="0">
                <a:latin typeface="Monotype Corsiva" pitchFamily="66" charset="0"/>
              </a:rPr>
              <a:t>the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school</a:t>
            </a:r>
            <a:r>
              <a:rPr lang="pl-PL" sz="3200" dirty="0" smtClean="0">
                <a:latin typeface="Monotype Corsiva" pitchFamily="66" charset="0"/>
              </a:rPr>
              <a:t> </a:t>
            </a:r>
            <a:r>
              <a:rPr lang="pl-PL" sz="3200" dirty="0" err="1" smtClean="0">
                <a:latin typeface="Monotype Corsiva" pitchFamily="66" charset="0"/>
              </a:rPr>
              <a:t>oath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10242" name="Picture 2" descr="https://klomnice.szkolnastrona.pl/files/pl/DSC-0001%20-%20Kopia%20-%20Kopia%20-%20Kopia%20-%20Kopia%20-%20Kopia%20-%20Kopia%20-%20Kopia%20-%20Kopia%20-%20Kopia%20-%20Kopia%20-%20Kopia%20-%20Kopia%20-%20Kopia%20-%20Kopia%20-%20Kopia%20-%20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240000" cy="2160000"/>
          </a:xfrm>
          <a:prstGeom prst="rect">
            <a:avLst/>
          </a:prstGeom>
          <a:noFill/>
        </p:spPr>
      </p:pic>
      <p:pic>
        <p:nvPicPr>
          <p:cNvPr id="10244" name="Picture 4" descr="https://klomnice.szkolnastrona.pl/files/pl/DSC-0025%20-%20Kopia%20-%20Kopia%20-%20Kopia%20-%20Kopia%20-%20Kopia%20-%20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324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301</Words>
  <Application>Microsoft Office PowerPoint</Application>
  <PresentationFormat>Pokaz na ekranie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Slajd 1</vt:lpstr>
      <vt:lpstr>   Our school is situated in the middle of our village ,         opposite the church    The school is modern, well-equiped   - it has two levels of education: preschool and primary, there are about  230 students aged 6-15 and about 40 teachers</vt:lpstr>
      <vt:lpstr> Our school offers</vt:lpstr>
      <vt:lpstr>Slajd 4</vt:lpstr>
      <vt:lpstr>Our students can participate in different after-school activities such as : scouts group, sport classes, a choir, dance classes, cooking classes and many others.</vt:lpstr>
      <vt:lpstr>                    Our scouts</vt:lpstr>
      <vt:lpstr>                         Cooking classes </vt:lpstr>
      <vt:lpstr>  School  majorettes </vt:lpstr>
      <vt:lpstr>We often organize different sorts of fairs, charity events and school festivals. </vt:lpstr>
      <vt:lpstr>Slajd 10</vt:lpstr>
      <vt:lpstr>Mother’s Day fair,  Children’s Day fair</vt:lpstr>
      <vt:lpstr>                    The beginning of spring</vt:lpstr>
      <vt:lpstr>        The pyjamas’day,  the tedddy bear’s day</vt:lpstr>
      <vt:lpstr>                     School trips</vt:lpstr>
      <vt:lpstr>Slajd 15</vt:lpstr>
      <vt:lpstr>Prague and the Stone City</vt:lpstr>
      <vt:lpstr>We have many sport competitions in  volleyball and football between classes. During  the first day of spring we have a sports day. </vt:lpstr>
      <vt:lpstr>       International   cooperation</vt:lpstr>
      <vt:lpstr>Slajd 19</vt:lpstr>
      <vt:lpstr>       Thank you for your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malraz</dc:creator>
  <cp:lastModifiedBy>marklo40</cp:lastModifiedBy>
  <cp:revision>82</cp:revision>
  <dcterms:created xsi:type="dcterms:W3CDTF">2020-01-30T10:56:59Z</dcterms:created>
  <dcterms:modified xsi:type="dcterms:W3CDTF">2020-02-06T19:41:30Z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26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