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0" r:id="rId21"/>
    <p:sldId id="275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0BE8-5EE3-4587-A44D-E5D0E95CB45D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0784BBA-614F-438F-9446-E6E4C23C41FC}">
      <dgm:prSet phldrT="[Text]" custT="1"/>
      <dgm:spPr/>
      <dgm:t>
        <a:bodyPr/>
        <a:lstStyle/>
        <a:p>
          <a:pPr algn="ctr"/>
          <a:r>
            <a:rPr lang="en-US" sz="1400" b="1" dirty="0" err="1" smtClean="0"/>
            <a:t>Żłobek</a:t>
          </a:r>
          <a:r>
            <a:rPr lang="en-US" sz="1400" b="1" dirty="0" smtClean="0"/>
            <a:t> </a:t>
          </a:r>
          <a:r>
            <a:rPr lang="en-US" sz="1400" dirty="0" smtClean="0"/>
            <a:t>(</a:t>
          </a:r>
          <a:r>
            <a:rPr lang="en-US" sz="1400" i="1" dirty="0" err="1" smtClean="0"/>
            <a:t>Guarderia</a:t>
          </a:r>
          <a:r>
            <a:rPr lang="en-US" sz="1400" dirty="0" smtClean="0"/>
            <a:t>) </a:t>
          </a:r>
        </a:p>
        <a:p>
          <a:pPr algn="ctr"/>
          <a:r>
            <a:rPr lang="en-US" sz="1400" b="1" dirty="0" smtClean="0"/>
            <a:t>(0 – 3 lat</a:t>
          </a:r>
          <a:r>
            <a:rPr lang="pl-PL" sz="1400" b="1" dirty="0" smtClean="0"/>
            <a:t>)</a:t>
          </a:r>
        </a:p>
        <a:p>
          <a:pPr algn="ctr"/>
          <a:r>
            <a:rPr lang="pl-PL" sz="1400" dirty="0" smtClean="0"/>
            <a:t>-opcjonalnie</a:t>
          </a:r>
          <a:endParaRPr lang="en-US" sz="1400" dirty="0"/>
        </a:p>
      </dgm:t>
    </dgm:pt>
    <dgm:pt modelId="{29D11DA7-6EF9-438C-A1B0-8E729B9186FD}" type="parTrans" cxnId="{0349A5C3-5C81-4EFB-A870-2F3922F61B15}">
      <dgm:prSet/>
      <dgm:spPr/>
      <dgm:t>
        <a:bodyPr/>
        <a:lstStyle/>
        <a:p>
          <a:endParaRPr lang="en-US"/>
        </a:p>
      </dgm:t>
    </dgm:pt>
    <dgm:pt modelId="{27919E16-F346-4E73-BA6F-954251DD326E}" type="sibTrans" cxnId="{0349A5C3-5C81-4EFB-A870-2F3922F61B15}">
      <dgm:prSet/>
      <dgm:spPr/>
      <dgm:t>
        <a:bodyPr/>
        <a:lstStyle/>
        <a:p>
          <a:endParaRPr lang="en-US"/>
        </a:p>
      </dgm:t>
    </dgm:pt>
    <dgm:pt modelId="{BA9BE8AA-0717-4547-BF74-EFB06D5A5FA7}">
      <dgm:prSet phldrT="[Text]" custT="1"/>
      <dgm:spPr/>
      <dgm:t>
        <a:bodyPr/>
        <a:lstStyle/>
        <a:p>
          <a:pPr algn="ctr"/>
          <a:r>
            <a:rPr lang="en-US" sz="1400" b="1" dirty="0" err="1" smtClean="0"/>
            <a:t>Przedszkole</a:t>
          </a:r>
          <a:r>
            <a:rPr lang="pl-PL" sz="1400" b="1" dirty="0" smtClean="0"/>
            <a:t> </a:t>
          </a:r>
          <a:r>
            <a:rPr lang="pl-PL" sz="1400" i="1" dirty="0" smtClean="0"/>
            <a:t>(Educación infantil)</a:t>
          </a:r>
          <a:endParaRPr lang="en-US" sz="1400" i="1" dirty="0" smtClean="0"/>
        </a:p>
        <a:p>
          <a:pPr algn="ctr"/>
          <a:r>
            <a:rPr lang="en-US" sz="1400" b="1" dirty="0" smtClean="0"/>
            <a:t>(3 – 6 lat)</a:t>
          </a:r>
          <a:r>
            <a:rPr lang="pl-PL" sz="1400" b="1" dirty="0" smtClean="0"/>
            <a:t> </a:t>
          </a:r>
        </a:p>
        <a:p>
          <a:pPr algn="ctr"/>
          <a:r>
            <a:rPr lang="pl-PL" sz="1400" dirty="0" smtClean="0"/>
            <a:t>-opcjonalnie</a:t>
          </a:r>
          <a:endParaRPr lang="en-US" sz="1400" dirty="0"/>
        </a:p>
      </dgm:t>
    </dgm:pt>
    <dgm:pt modelId="{AAD973F6-2CB7-4CAE-8464-6E0C3641A808}" type="parTrans" cxnId="{AAD8230B-2D71-40F0-9102-451BE30AEDB6}">
      <dgm:prSet/>
      <dgm:spPr/>
      <dgm:t>
        <a:bodyPr/>
        <a:lstStyle/>
        <a:p>
          <a:endParaRPr lang="en-US"/>
        </a:p>
      </dgm:t>
    </dgm:pt>
    <dgm:pt modelId="{F9FFF7EC-542A-4B4B-A19A-7D5DEDD77C25}" type="sibTrans" cxnId="{AAD8230B-2D71-40F0-9102-451BE30AEDB6}">
      <dgm:prSet/>
      <dgm:spPr/>
      <dgm:t>
        <a:bodyPr/>
        <a:lstStyle/>
        <a:p>
          <a:endParaRPr lang="en-US"/>
        </a:p>
      </dgm:t>
    </dgm:pt>
    <dgm:pt modelId="{8EB693DF-5256-44FD-860B-68D8D51A7CFF}">
      <dgm:prSet custT="1"/>
      <dgm:spPr/>
      <dgm:t>
        <a:bodyPr/>
        <a:lstStyle/>
        <a:p>
          <a:r>
            <a:rPr lang="pl-PL" sz="1400" b="1" dirty="0" smtClean="0"/>
            <a:t>Szkoła </a:t>
          </a:r>
          <a:r>
            <a:rPr lang="pl-PL" sz="1400" dirty="0" smtClean="0"/>
            <a:t>podstawowa (</a:t>
          </a:r>
          <a:r>
            <a:rPr lang="pl-PL" sz="1400" i="1" dirty="0" smtClean="0"/>
            <a:t>educación</a:t>
          </a:r>
          <a:r>
            <a:rPr lang="pl-PL" sz="1400" dirty="0" smtClean="0"/>
            <a:t> </a:t>
          </a:r>
        </a:p>
        <a:p>
          <a:r>
            <a:rPr lang="pl-PL" sz="1400" i="1" dirty="0" smtClean="0"/>
            <a:t>primaria</a:t>
          </a:r>
          <a:r>
            <a:rPr lang="pl-PL" sz="1400" dirty="0" smtClean="0"/>
            <a:t>)</a:t>
          </a:r>
        </a:p>
        <a:p>
          <a:r>
            <a:rPr lang="pl-PL" sz="1400" b="1" dirty="0" smtClean="0"/>
            <a:t>(6 – 12 lat)</a:t>
          </a:r>
        </a:p>
        <a:p>
          <a:r>
            <a:rPr lang="pl-PL" sz="1400" dirty="0" smtClean="0"/>
            <a:t>-obowiązkowa</a:t>
          </a:r>
          <a:endParaRPr lang="en-US" sz="1400" dirty="0"/>
        </a:p>
      </dgm:t>
    </dgm:pt>
    <dgm:pt modelId="{B0003D2C-4FAC-4FFE-9DA0-7B386E9E749E}" type="parTrans" cxnId="{FFCFFE31-6AAA-4EDD-B283-73DCB9F92EA2}">
      <dgm:prSet/>
      <dgm:spPr/>
      <dgm:t>
        <a:bodyPr/>
        <a:lstStyle/>
        <a:p>
          <a:endParaRPr lang="en-US"/>
        </a:p>
      </dgm:t>
    </dgm:pt>
    <dgm:pt modelId="{0D9F1380-E652-450B-A8FE-EF532CD824FD}" type="sibTrans" cxnId="{FFCFFE31-6AAA-4EDD-B283-73DCB9F92EA2}">
      <dgm:prSet/>
      <dgm:spPr/>
      <dgm:t>
        <a:bodyPr/>
        <a:lstStyle/>
        <a:p>
          <a:endParaRPr lang="en-US"/>
        </a:p>
      </dgm:t>
    </dgm:pt>
    <dgm:pt modelId="{F542DE0A-28FD-4DF6-8D41-4FC0D8F568A2}">
      <dgm:prSet custT="1"/>
      <dgm:spPr/>
      <dgm:t>
        <a:bodyPr/>
        <a:lstStyle/>
        <a:p>
          <a:r>
            <a:rPr lang="en-US" sz="1400" b="1" dirty="0" err="1" smtClean="0"/>
            <a:t>Szkoła</a:t>
          </a:r>
          <a:r>
            <a:rPr lang="en-US" sz="1400" b="1" dirty="0" smtClean="0"/>
            <a:t> </a:t>
          </a:r>
          <a:r>
            <a:rPr lang="en-US" sz="1400" b="1" dirty="0" err="1" smtClean="0"/>
            <a:t>średnia</a:t>
          </a:r>
          <a:r>
            <a:rPr lang="en-US" sz="1400" b="1" dirty="0" smtClean="0"/>
            <a:t> </a:t>
          </a:r>
          <a:r>
            <a:rPr lang="en-US" sz="1400" dirty="0" smtClean="0"/>
            <a:t>(</a:t>
          </a:r>
          <a:r>
            <a:rPr lang="en-US" sz="1400" i="1" dirty="0" err="1" smtClean="0"/>
            <a:t>educación</a:t>
          </a:r>
          <a:r>
            <a:rPr lang="en-US" sz="1400" i="1" dirty="0" smtClean="0"/>
            <a:t> </a:t>
          </a:r>
          <a:r>
            <a:rPr lang="en-US" sz="1400" i="1" dirty="0" err="1" smtClean="0"/>
            <a:t>secundaria</a:t>
          </a:r>
          <a:r>
            <a:rPr lang="en-US" sz="1400" i="1" dirty="0" smtClean="0"/>
            <a:t> </a:t>
          </a:r>
          <a:r>
            <a:rPr lang="en-US" sz="1400" i="1" dirty="0" err="1" smtClean="0"/>
            <a:t>obligatoria</a:t>
          </a:r>
          <a:r>
            <a:rPr lang="en-US" sz="1400" i="1" dirty="0" smtClean="0"/>
            <a:t> – E.S.O</a:t>
          </a:r>
          <a:r>
            <a:rPr lang="en-US" sz="1400" dirty="0" smtClean="0"/>
            <a:t>) </a:t>
          </a:r>
          <a:endParaRPr lang="pl-PL" sz="1400" dirty="0" smtClean="0"/>
        </a:p>
        <a:p>
          <a:r>
            <a:rPr lang="en-US" sz="1400" b="1" dirty="0" smtClean="0"/>
            <a:t>(12 – 16 lat)</a:t>
          </a:r>
          <a:endParaRPr lang="pl-PL" sz="1400" b="1" dirty="0" smtClean="0"/>
        </a:p>
        <a:p>
          <a:r>
            <a:rPr lang="pl-PL" sz="1400" dirty="0" smtClean="0"/>
            <a:t>-</a:t>
          </a:r>
          <a:r>
            <a:rPr lang="en-US" sz="1400" dirty="0" err="1" smtClean="0"/>
            <a:t>obowiązkowa</a:t>
          </a:r>
          <a:r>
            <a:rPr lang="en-US" sz="1400" dirty="0" smtClean="0"/>
            <a:t> </a:t>
          </a:r>
          <a:endParaRPr lang="en-US" sz="1300" dirty="0"/>
        </a:p>
      </dgm:t>
    </dgm:pt>
    <dgm:pt modelId="{D94D5C4C-57BC-4614-BAC1-8919B43C5B40}" type="parTrans" cxnId="{8A995DFC-DCC0-479F-A9D8-75B9D5007170}">
      <dgm:prSet/>
      <dgm:spPr/>
      <dgm:t>
        <a:bodyPr/>
        <a:lstStyle/>
        <a:p>
          <a:endParaRPr lang="en-US"/>
        </a:p>
      </dgm:t>
    </dgm:pt>
    <dgm:pt modelId="{78A3AECC-D0B7-4B99-87AE-3D8814402C61}" type="sibTrans" cxnId="{8A995DFC-DCC0-479F-A9D8-75B9D5007170}">
      <dgm:prSet/>
      <dgm:spPr/>
      <dgm:t>
        <a:bodyPr/>
        <a:lstStyle/>
        <a:p>
          <a:endParaRPr lang="en-US"/>
        </a:p>
      </dgm:t>
    </dgm:pt>
    <dgm:pt modelId="{1D382FCF-7381-4548-A79E-32FE68E8810D}">
      <dgm:prSet custT="1"/>
      <dgm:spPr/>
      <dgm:t>
        <a:bodyPr/>
        <a:lstStyle/>
        <a:p>
          <a:r>
            <a:rPr lang="pl-PL" sz="1400" b="1" dirty="0" smtClean="0"/>
            <a:t>Szkoła średnia II stopnia </a:t>
          </a:r>
          <a:r>
            <a:rPr lang="pl-PL" sz="1400" dirty="0" smtClean="0"/>
            <a:t>(</a:t>
          </a:r>
          <a:r>
            <a:rPr lang="pl-PL" sz="1400" i="1" dirty="0" smtClean="0"/>
            <a:t>bachillerato – odpowiednik matury</a:t>
          </a:r>
          <a:r>
            <a:rPr lang="pl-PL" sz="1400" dirty="0" smtClean="0"/>
            <a:t>) </a:t>
          </a:r>
        </a:p>
        <a:p>
          <a:r>
            <a:rPr lang="pl-PL" sz="1400" dirty="0" smtClean="0"/>
            <a:t> </a:t>
          </a:r>
          <a:r>
            <a:rPr lang="pl-PL" sz="1400" b="1" dirty="0" smtClean="0"/>
            <a:t>(16 – 18 lat)</a:t>
          </a:r>
        </a:p>
        <a:p>
          <a:r>
            <a:rPr lang="pl-PL" sz="1400" dirty="0" smtClean="0"/>
            <a:t>-opcjonalnie</a:t>
          </a:r>
          <a:endParaRPr lang="en-US" sz="1400" dirty="0"/>
        </a:p>
      </dgm:t>
    </dgm:pt>
    <dgm:pt modelId="{F6AC3C5E-DDFD-4D10-B178-ADA55FDDD647}" type="parTrans" cxnId="{F7FFC088-E2E1-4126-A2CB-D673170B351E}">
      <dgm:prSet/>
      <dgm:spPr/>
    </dgm:pt>
    <dgm:pt modelId="{009D40B8-1709-4BB9-B3ED-F94500D87D08}" type="sibTrans" cxnId="{F7FFC088-E2E1-4126-A2CB-D673170B351E}">
      <dgm:prSet/>
      <dgm:spPr/>
    </dgm:pt>
    <dgm:pt modelId="{833F8318-4AD6-4CF9-90FC-F9FC18FD5BD5}">
      <dgm:prSet custT="1"/>
      <dgm:spPr/>
      <dgm:t>
        <a:bodyPr/>
        <a:lstStyle/>
        <a:p>
          <a:r>
            <a:rPr lang="en-US" sz="1400" b="1" dirty="0" err="1" smtClean="0"/>
            <a:t>Szkoła</a:t>
          </a:r>
          <a:r>
            <a:rPr lang="en-US" sz="1400" b="1" dirty="0" smtClean="0"/>
            <a:t> </a:t>
          </a:r>
          <a:r>
            <a:rPr lang="en-US" sz="1400" b="1" dirty="0" err="1" smtClean="0"/>
            <a:t>wyższa</a:t>
          </a:r>
          <a:r>
            <a:rPr lang="en-US" sz="1400" b="1" dirty="0" smtClean="0"/>
            <a:t> </a:t>
          </a:r>
          <a:r>
            <a:rPr lang="en-US" sz="1400" dirty="0" smtClean="0"/>
            <a:t>(</a:t>
          </a:r>
          <a:r>
            <a:rPr lang="en-US" sz="1400" i="1" dirty="0" err="1" smtClean="0"/>
            <a:t>Diplomatura</a:t>
          </a:r>
          <a:r>
            <a:rPr lang="en-US" sz="1400" dirty="0" smtClean="0"/>
            <a:t>  </a:t>
          </a:r>
          <a:r>
            <a:rPr lang="en-US" sz="1400" b="1" dirty="0" smtClean="0"/>
            <a:t>3 </a:t>
          </a:r>
          <a:r>
            <a:rPr lang="en-US" sz="1400" b="1" dirty="0" err="1" smtClean="0"/>
            <a:t>lata</a:t>
          </a:r>
          <a:r>
            <a:rPr lang="en-US" sz="1400" b="1" dirty="0" smtClean="0"/>
            <a:t> </a:t>
          </a:r>
          <a:r>
            <a:rPr lang="en-US" sz="1400" dirty="0" smtClean="0"/>
            <a:t>) </a:t>
          </a:r>
          <a:endParaRPr lang="pl-PL" sz="1400" dirty="0" smtClean="0"/>
        </a:p>
        <a:p>
          <a:r>
            <a:rPr lang="pl-PL" sz="1400" dirty="0" smtClean="0"/>
            <a:t>-</a:t>
          </a:r>
          <a:r>
            <a:rPr lang="en-US" sz="1400" dirty="0" err="1" smtClean="0"/>
            <a:t>opcjonalnie</a:t>
          </a:r>
          <a:endParaRPr lang="en-US" sz="1400" dirty="0" smtClean="0"/>
        </a:p>
        <a:p>
          <a:r>
            <a:rPr lang="en-US" sz="1400" i="1" dirty="0" err="1" smtClean="0"/>
            <a:t>Licenciatura</a:t>
          </a:r>
          <a:r>
            <a:rPr lang="en-US" sz="1400" i="1" dirty="0" smtClean="0"/>
            <a:t> </a:t>
          </a:r>
          <a:r>
            <a:rPr lang="en-US" sz="1400" dirty="0" smtClean="0"/>
            <a:t> </a:t>
          </a:r>
          <a:r>
            <a:rPr lang="en-US" sz="1400" b="1" dirty="0" smtClean="0"/>
            <a:t>2 </a:t>
          </a:r>
          <a:r>
            <a:rPr lang="en-US" sz="1400" b="1" dirty="0" err="1" smtClean="0"/>
            <a:t>lata</a:t>
          </a:r>
          <a:r>
            <a:rPr lang="en-US" sz="1400" i="1" dirty="0" smtClean="0"/>
            <a:t>) </a:t>
          </a:r>
          <a:endParaRPr lang="pl-PL" sz="1400" i="1" dirty="0" smtClean="0"/>
        </a:p>
        <a:p>
          <a:r>
            <a:rPr lang="pl-PL" sz="1400" i="1" dirty="0" smtClean="0"/>
            <a:t>-</a:t>
          </a:r>
          <a:r>
            <a:rPr lang="en-US" sz="1400" dirty="0" err="1" smtClean="0"/>
            <a:t>opcjonalnie</a:t>
          </a:r>
          <a:r>
            <a:rPr lang="en-US" sz="1400" i="1" dirty="0" smtClean="0"/>
            <a:t> </a:t>
          </a:r>
          <a:endParaRPr lang="en-US" sz="1400" dirty="0"/>
        </a:p>
      </dgm:t>
    </dgm:pt>
    <dgm:pt modelId="{24014874-D1E2-423F-AEAF-F669032FB231}" type="parTrans" cxnId="{F5D3FBA7-03CA-4900-ABF6-70AEEB6978A3}">
      <dgm:prSet/>
      <dgm:spPr/>
    </dgm:pt>
    <dgm:pt modelId="{E030D8A2-4F32-4F55-9F97-B1DD1A0E6724}" type="sibTrans" cxnId="{F5D3FBA7-03CA-4900-ABF6-70AEEB6978A3}">
      <dgm:prSet/>
      <dgm:spPr/>
    </dgm:pt>
    <dgm:pt modelId="{B5516AC1-9C3F-4F3A-8C0D-2E7798EA3B2F}" type="pres">
      <dgm:prSet presAssocID="{C2DC0BE8-5EE3-4587-A44D-E5D0E95CB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30BB5-C3A3-4CB6-A91F-9FD0A8A3807E}" type="pres">
      <dgm:prSet presAssocID="{20784BBA-614F-438F-9446-E6E4C23C41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B730A-4785-4365-A301-5AA2C67D03DE}" type="pres">
      <dgm:prSet presAssocID="{27919E16-F346-4E73-BA6F-954251DD326E}" presName="sibTrans" presStyleCnt="0"/>
      <dgm:spPr/>
    </dgm:pt>
    <dgm:pt modelId="{95D99118-260B-49ED-B6B6-81DB1FA6C1D7}" type="pres">
      <dgm:prSet presAssocID="{BA9BE8AA-0717-4547-BF74-EFB06D5A5FA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3AB2F-CC32-48BB-8473-4020427D412E}" type="pres">
      <dgm:prSet presAssocID="{F9FFF7EC-542A-4B4B-A19A-7D5DEDD77C25}" presName="sibTrans" presStyleCnt="0"/>
      <dgm:spPr/>
    </dgm:pt>
    <dgm:pt modelId="{B0AA856F-7E16-4C7A-8434-8A56F7C452C6}" type="pres">
      <dgm:prSet presAssocID="{8EB693DF-5256-44FD-860B-68D8D51A7C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0DA94-BFA9-400D-B314-47233B0903E4}" type="pres">
      <dgm:prSet presAssocID="{0D9F1380-E652-450B-A8FE-EF532CD824FD}" presName="sibTrans" presStyleCnt="0"/>
      <dgm:spPr/>
    </dgm:pt>
    <dgm:pt modelId="{535BB4E2-041F-447E-8938-46D25ABB9178}" type="pres">
      <dgm:prSet presAssocID="{F542DE0A-28FD-4DF6-8D41-4FC0D8F568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D74BF-AECD-4CAF-87BA-66B69A9DA09A}" type="pres">
      <dgm:prSet presAssocID="{78A3AECC-D0B7-4B99-87AE-3D8814402C61}" presName="sibTrans" presStyleCnt="0"/>
      <dgm:spPr/>
    </dgm:pt>
    <dgm:pt modelId="{0755C933-6DC3-4514-A529-6ADE24961E07}" type="pres">
      <dgm:prSet presAssocID="{1D382FCF-7381-4548-A79E-32FE68E881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C9E38-8DD1-46F7-95F2-6DC870FF49DF}" type="pres">
      <dgm:prSet presAssocID="{009D40B8-1709-4BB9-B3ED-F94500D87D08}" presName="sibTrans" presStyleCnt="0"/>
      <dgm:spPr/>
    </dgm:pt>
    <dgm:pt modelId="{9DF9253D-508B-448E-9523-0E4F31A25FE5}" type="pres">
      <dgm:prSet presAssocID="{833F8318-4AD6-4CF9-90FC-F9FC18FD5B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9A5C3-5C81-4EFB-A870-2F3922F61B15}" srcId="{C2DC0BE8-5EE3-4587-A44D-E5D0E95CB45D}" destId="{20784BBA-614F-438F-9446-E6E4C23C41FC}" srcOrd="0" destOrd="0" parTransId="{29D11DA7-6EF9-438C-A1B0-8E729B9186FD}" sibTransId="{27919E16-F346-4E73-BA6F-954251DD326E}"/>
    <dgm:cxn modelId="{F24A58C7-4373-4450-95D8-323F027F16D9}" type="presOf" srcId="{1D382FCF-7381-4548-A79E-32FE68E8810D}" destId="{0755C933-6DC3-4514-A529-6ADE24961E07}" srcOrd="0" destOrd="0" presId="urn:microsoft.com/office/officeart/2005/8/layout/hList6"/>
    <dgm:cxn modelId="{F433EE94-9ACB-4CBA-9450-4818380B8680}" type="presOf" srcId="{8EB693DF-5256-44FD-860B-68D8D51A7CFF}" destId="{B0AA856F-7E16-4C7A-8434-8A56F7C452C6}" srcOrd="0" destOrd="0" presId="urn:microsoft.com/office/officeart/2005/8/layout/hList6"/>
    <dgm:cxn modelId="{F5074269-4D5D-4768-9351-22A3D4574D39}" type="presOf" srcId="{F542DE0A-28FD-4DF6-8D41-4FC0D8F568A2}" destId="{535BB4E2-041F-447E-8938-46D25ABB9178}" srcOrd="0" destOrd="0" presId="urn:microsoft.com/office/officeart/2005/8/layout/hList6"/>
    <dgm:cxn modelId="{F7FFC088-E2E1-4126-A2CB-D673170B351E}" srcId="{C2DC0BE8-5EE3-4587-A44D-E5D0E95CB45D}" destId="{1D382FCF-7381-4548-A79E-32FE68E8810D}" srcOrd="4" destOrd="0" parTransId="{F6AC3C5E-DDFD-4D10-B178-ADA55FDDD647}" sibTransId="{009D40B8-1709-4BB9-B3ED-F94500D87D08}"/>
    <dgm:cxn modelId="{F5D3FBA7-03CA-4900-ABF6-70AEEB6978A3}" srcId="{C2DC0BE8-5EE3-4587-A44D-E5D0E95CB45D}" destId="{833F8318-4AD6-4CF9-90FC-F9FC18FD5BD5}" srcOrd="5" destOrd="0" parTransId="{24014874-D1E2-423F-AEAF-F669032FB231}" sibTransId="{E030D8A2-4F32-4F55-9F97-B1DD1A0E6724}"/>
    <dgm:cxn modelId="{FFCFFE31-6AAA-4EDD-B283-73DCB9F92EA2}" srcId="{C2DC0BE8-5EE3-4587-A44D-E5D0E95CB45D}" destId="{8EB693DF-5256-44FD-860B-68D8D51A7CFF}" srcOrd="2" destOrd="0" parTransId="{B0003D2C-4FAC-4FFE-9DA0-7B386E9E749E}" sibTransId="{0D9F1380-E652-450B-A8FE-EF532CD824FD}"/>
    <dgm:cxn modelId="{0C332142-B2D6-4BBE-9C35-61C8BBAAA7D2}" type="presOf" srcId="{C2DC0BE8-5EE3-4587-A44D-E5D0E95CB45D}" destId="{B5516AC1-9C3F-4F3A-8C0D-2E7798EA3B2F}" srcOrd="0" destOrd="0" presId="urn:microsoft.com/office/officeart/2005/8/layout/hList6"/>
    <dgm:cxn modelId="{894FC5BC-39FC-4BD1-8518-6F9432D4BF2A}" type="presOf" srcId="{20784BBA-614F-438F-9446-E6E4C23C41FC}" destId="{2C930BB5-C3A3-4CB6-A91F-9FD0A8A3807E}" srcOrd="0" destOrd="0" presId="urn:microsoft.com/office/officeart/2005/8/layout/hList6"/>
    <dgm:cxn modelId="{98576B84-2212-471A-8BD6-128E7D5ABE7F}" type="presOf" srcId="{BA9BE8AA-0717-4547-BF74-EFB06D5A5FA7}" destId="{95D99118-260B-49ED-B6B6-81DB1FA6C1D7}" srcOrd="0" destOrd="0" presId="urn:microsoft.com/office/officeart/2005/8/layout/hList6"/>
    <dgm:cxn modelId="{5C628729-887C-4E98-ABFD-DDB399F02628}" type="presOf" srcId="{833F8318-4AD6-4CF9-90FC-F9FC18FD5BD5}" destId="{9DF9253D-508B-448E-9523-0E4F31A25FE5}" srcOrd="0" destOrd="0" presId="urn:microsoft.com/office/officeart/2005/8/layout/hList6"/>
    <dgm:cxn modelId="{8A995DFC-DCC0-479F-A9D8-75B9D5007170}" srcId="{C2DC0BE8-5EE3-4587-A44D-E5D0E95CB45D}" destId="{F542DE0A-28FD-4DF6-8D41-4FC0D8F568A2}" srcOrd="3" destOrd="0" parTransId="{D94D5C4C-57BC-4614-BAC1-8919B43C5B40}" sibTransId="{78A3AECC-D0B7-4B99-87AE-3D8814402C61}"/>
    <dgm:cxn modelId="{AAD8230B-2D71-40F0-9102-451BE30AEDB6}" srcId="{C2DC0BE8-5EE3-4587-A44D-E5D0E95CB45D}" destId="{BA9BE8AA-0717-4547-BF74-EFB06D5A5FA7}" srcOrd="1" destOrd="0" parTransId="{AAD973F6-2CB7-4CAE-8464-6E0C3641A808}" sibTransId="{F9FFF7EC-542A-4B4B-A19A-7D5DEDD77C25}"/>
    <dgm:cxn modelId="{FA7EC365-11C0-4B1A-BE42-A12F709EBFAB}" type="presParOf" srcId="{B5516AC1-9C3F-4F3A-8C0D-2E7798EA3B2F}" destId="{2C930BB5-C3A3-4CB6-A91F-9FD0A8A3807E}" srcOrd="0" destOrd="0" presId="urn:microsoft.com/office/officeart/2005/8/layout/hList6"/>
    <dgm:cxn modelId="{9B50689E-9A48-4AC2-A06F-1267FC76AFD4}" type="presParOf" srcId="{B5516AC1-9C3F-4F3A-8C0D-2E7798EA3B2F}" destId="{4C5B730A-4785-4365-A301-5AA2C67D03DE}" srcOrd="1" destOrd="0" presId="urn:microsoft.com/office/officeart/2005/8/layout/hList6"/>
    <dgm:cxn modelId="{A3E0CA61-CBE5-421F-B4B8-9067B8D90AD6}" type="presParOf" srcId="{B5516AC1-9C3F-4F3A-8C0D-2E7798EA3B2F}" destId="{95D99118-260B-49ED-B6B6-81DB1FA6C1D7}" srcOrd="2" destOrd="0" presId="urn:microsoft.com/office/officeart/2005/8/layout/hList6"/>
    <dgm:cxn modelId="{3D186CDA-6CED-4FE3-94DB-3E4F85188AA8}" type="presParOf" srcId="{B5516AC1-9C3F-4F3A-8C0D-2E7798EA3B2F}" destId="{77C3AB2F-CC32-48BB-8473-4020427D412E}" srcOrd="3" destOrd="0" presId="urn:microsoft.com/office/officeart/2005/8/layout/hList6"/>
    <dgm:cxn modelId="{773E57EA-3244-4231-AED7-B7D261475725}" type="presParOf" srcId="{B5516AC1-9C3F-4F3A-8C0D-2E7798EA3B2F}" destId="{B0AA856F-7E16-4C7A-8434-8A56F7C452C6}" srcOrd="4" destOrd="0" presId="urn:microsoft.com/office/officeart/2005/8/layout/hList6"/>
    <dgm:cxn modelId="{6779C058-3880-4A51-9B4C-0CC699E553DD}" type="presParOf" srcId="{B5516AC1-9C3F-4F3A-8C0D-2E7798EA3B2F}" destId="{1F20DA94-BFA9-400D-B314-47233B0903E4}" srcOrd="5" destOrd="0" presId="urn:microsoft.com/office/officeart/2005/8/layout/hList6"/>
    <dgm:cxn modelId="{D1491935-D82A-4397-B99C-8FE06F5CEFA4}" type="presParOf" srcId="{B5516AC1-9C3F-4F3A-8C0D-2E7798EA3B2F}" destId="{535BB4E2-041F-447E-8938-46D25ABB9178}" srcOrd="6" destOrd="0" presId="urn:microsoft.com/office/officeart/2005/8/layout/hList6"/>
    <dgm:cxn modelId="{577B4188-B72F-4953-B5B3-7CD846FD815F}" type="presParOf" srcId="{B5516AC1-9C3F-4F3A-8C0D-2E7798EA3B2F}" destId="{A36D74BF-AECD-4CAF-87BA-66B69A9DA09A}" srcOrd="7" destOrd="0" presId="urn:microsoft.com/office/officeart/2005/8/layout/hList6"/>
    <dgm:cxn modelId="{EA89876F-123C-47C0-B25D-B89E96E4CCD3}" type="presParOf" srcId="{B5516AC1-9C3F-4F3A-8C0D-2E7798EA3B2F}" destId="{0755C933-6DC3-4514-A529-6ADE24961E07}" srcOrd="8" destOrd="0" presId="urn:microsoft.com/office/officeart/2005/8/layout/hList6"/>
    <dgm:cxn modelId="{898C2049-B419-4A29-B582-C3F767FD80B9}" type="presParOf" srcId="{B5516AC1-9C3F-4F3A-8C0D-2E7798EA3B2F}" destId="{D53C9E38-8DD1-46F7-95F2-6DC870FF49DF}" srcOrd="9" destOrd="0" presId="urn:microsoft.com/office/officeart/2005/8/layout/hList6"/>
    <dgm:cxn modelId="{26F4FC3B-2F56-424E-81BF-203886D23449}" type="presParOf" srcId="{B5516AC1-9C3F-4F3A-8C0D-2E7798EA3B2F}" destId="{9DF9253D-508B-448E-9523-0E4F31A25FE5}" srcOrd="10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65C5AF1-5D98-46E8-BA3B-73C0CDC3B7F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672A4A-7AEB-48B3-938B-342D4E76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57298"/>
            <a:ext cx="8915400" cy="1470025"/>
          </a:xfrm>
        </p:spPr>
        <p:txBody>
          <a:bodyPr/>
          <a:lstStyle/>
          <a:p>
            <a:r>
              <a:rPr lang="pl-PL" dirty="0" smtClean="0"/>
              <a:t>SYSTEM EDUKACYJNY W HISZPANII</a:t>
            </a:r>
            <a:endParaRPr lang="en-US" dirty="0"/>
          </a:p>
        </p:txBody>
      </p:sp>
      <p:pic>
        <p:nvPicPr>
          <p:cNvPr id="60420" name="Picture 4" descr="Znalezione obrazy dla zapytania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9144000" cy="3192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Hiszpańska szkoła podstawowa (</a:t>
            </a:r>
            <a:r>
              <a:rPr lang="pl-PL" i="1" dirty="0" smtClean="0"/>
              <a:t>educación / escuela primaria</a:t>
            </a:r>
            <a:r>
              <a:rPr lang="pl-PL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Obowiązkowe jest, aby dzieci uczęszczały do ​​szkoły podstawowej w roku kalendarzowym, w którym kończą sześć lat, i zwykle trwa to do 12 roku życia.</a:t>
            </a:r>
          </a:p>
          <a:p>
            <a:r>
              <a:rPr lang="pl-PL" dirty="0" smtClean="0"/>
              <a:t> Istnieją trzy dwuletnie etapy lub cykle, w sumie sześć lat akademickich:</a:t>
            </a:r>
            <a:endParaRPr lang="en-US" dirty="0" smtClean="0"/>
          </a:p>
          <a:p>
            <a:pPr lvl="0">
              <a:buNone/>
            </a:pPr>
            <a:r>
              <a:rPr lang="pl-PL" dirty="0" smtClean="0"/>
              <a:t>- Pierwszy cykl </a:t>
            </a:r>
            <a:r>
              <a:rPr lang="pl-PL" i="1" dirty="0" smtClean="0"/>
              <a:t>(</a:t>
            </a:r>
            <a:r>
              <a:rPr lang="en-US" i="1" dirty="0" smtClean="0"/>
              <a:t>Primer </a:t>
            </a:r>
            <a:r>
              <a:rPr lang="en-US" i="1" dirty="0" err="1" smtClean="0"/>
              <a:t>Ciclo</a:t>
            </a:r>
            <a:r>
              <a:rPr lang="pl-PL" i="1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–6-8 lat</a:t>
            </a:r>
          </a:p>
          <a:p>
            <a:pPr lvl="0">
              <a:buNone/>
            </a:pPr>
            <a:r>
              <a:rPr lang="pl-PL" dirty="0" smtClean="0"/>
              <a:t>- Drugi cykl </a:t>
            </a:r>
            <a:r>
              <a:rPr lang="pl-PL" i="1" dirty="0" smtClean="0"/>
              <a:t>(Segundo ciclo) </a:t>
            </a:r>
            <a:r>
              <a:rPr lang="en-US" dirty="0" smtClean="0"/>
              <a:t>– 8-10 lat</a:t>
            </a:r>
          </a:p>
          <a:p>
            <a:pPr lvl="0">
              <a:buNone/>
            </a:pPr>
            <a:r>
              <a:rPr lang="pl-PL" dirty="0" smtClean="0"/>
              <a:t>- Trzeci cykl </a:t>
            </a:r>
            <a:r>
              <a:rPr lang="pl-PL" i="1" dirty="0" smtClean="0"/>
              <a:t>(Tercer ciclo)</a:t>
            </a:r>
            <a:r>
              <a:rPr lang="en-US" dirty="0" smtClean="0"/>
              <a:t>– 10-12 lat</a:t>
            </a:r>
            <a:endParaRPr lang="pl-PL" dirty="0" smtClean="0"/>
          </a:p>
          <a:p>
            <a:r>
              <a:rPr lang="pl-PL" dirty="0" smtClean="0"/>
              <a:t>Dzieci są regularnie oceniane. Możliwe oceny to: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i="1" dirty="0" smtClean="0"/>
              <a:t>      </a:t>
            </a:r>
            <a:r>
              <a:rPr lang="en-US" sz="2400" i="1" dirty="0" err="1" smtClean="0"/>
              <a:t>insuficiente</a:t>
            </a:r>
            <a:r>
              <a:rPr lang="en-US" sz="2400" dirty="0" smtClean="0"/>
              <a:t> (IN) – </a:t>
            </a:r>
            <a:r>
              <a:rPr lang="en-US" sz="2400" dirty="0" err="1" smtClean="0"/>
              <a:t>niewystarczające</a:t>
            </a:r>
            <a:endParaRPr lang="pl-PL" sz="2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i="1" dirty="0" smtClean="0"/>
              <a:t>      </a:t>
            </a:r>
            <a:r>
              <a:rPr lang="en-US" sz="2400" i="1" dirty="0" err="1" smtClean="0"/>
              <a:t>suficiente</a:t>
            </a:r>
            <a:r>
              <a:rPr lang="en-US" sz="2400" dirty="0" smtClean="0"/>
              <a:t> (SU) – </a:t>
            </a:r>
            <a:r>
              <a:rPr lang="en-US" sz="2400" dirty="0" err="1" smtClean="0"/>
              <a:t>wystarczający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i="1" dirty="0" smtClean="0"/>
              <a:t>      </a:t>
            </a:r>
            <a:r>
              <a:rPr lang="en-US" sz="2400" i="1" dirty="0" err="1" smtClean="0"/>
              <a:t>bien</a:t>
            </a:r>
            <a:r>
              <a:rPr lang="en-US" sz="2400" dirty="0" smtClean="0"/>
              <a:t> (BI) – </a:t>
            </a:r>
            <a:r>
              <a:rPr lang="en-US" sz="2400" dirty="0" err="1" smtClean="0"/>
              <a:t>dobrze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i="1" dirty="0" smtClean="0"/>
              <a:t>      </a:t>
            </a:r>
            <a:r>
              <a:rPr lang="en-US" sz="2400" i="1" dirty="0" smtClean="0"/>
              <a:t>notable</a:t>
            </a:r>
            <a:r>
              <a:rPr lang="en-US" sz="2400" dirty="0" smtClean="0"/>
              <a:t> (NT) – </a:t>
            </a:r>
            <a:r>
              <a:rPr lang="en-US" sz="2400" dirty="0" err="1" smtClean="0"/>
              <a:t>bardzo</a:t>
            </a:r>
            <a:r>
              <a:rPr lang="en-US" sz="2400" dirty="0" smtClean="0"/>
              <a:t> </a:t>
            </a:r>
            <a:r>
              <a:rPr lang="en-US" sz="2400" dirty="0" err="1" smtClean="0"/>
              <a:t>dobre</a:t>
            </a:r>
            <a:endParaRPr lang="en-US" sz="2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i="1" dirty="0" smtClean="0"/>
              <a:t>      </a:t>
            </a:r>
            <a:r>
              <a:rPr lang="en-US" sz="2400" i="1" dirty="0" err="1" smtClean="0"/>
              <a:t>sobresaliente</a:t>
            </a:r>
            <a:r>
              <a:rPr lang="en-US" sz="2400" dirty="0" smtClean="0"/>
              <a:t> (SB) – </a:t>
            </a:r>
            <a:r>
              <a:rPr lang="en-US" sz="2400" dirty="0" err="1" smtClean="0"/>
              <a:t>znakomity</a:t>
            </a:r>
            <a:endParaRPr lang="en-US" sz="2400" dirty="0" smtClean="0"/>
          </a:p>
          <a:p>
            <a:pPr lvl="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Szkoła średnia (</a:t>
            </a:r>
            <a:r>
              <a:rPr lang="pl-PL" i="1" dirty="0" smtClean="0"/>
              <a:t>Educación </a:t>
            </a:r>
            <a:br>
              <a:rPr lang="pl-PL" i="1" dirty="0" smtClean="0"/>
            </a:br>
            <a:r>
              <a:rPr lang="pl-PL" i="1" dirty="0" smtClean="0"/>
              <a:t>Secundaria Obligatoria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186766" cy="439428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Po ukończeniu szkoły podstawowej uczniowie rozpoczynają naukę w obowiązkowej szkołe średniej w Hiszpanii (</a:t>
            </a:r>
            <a:r>
              <a:rPr lang="pl-PL" i="1" dirty="0" smtClean="0"/>
              <a:t>Educación Secundaria Obligatoria – ESO</a:t>
            </a:r>
            <a:r>
              <a:rPr lang="pl-PL" dirty="0" smtClean="0"/>
              <a:t>) w wieku od 12 do 16 lat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Mogą zostać przyjęci do szkoły państwowej (</a:t>
            </a:r>
            <a:r>
              <a:rPr lang="pl-PL" i="1" dirty="0" smtClean="0"/>
              <a:t>Instituto de Educación Secundaria</a:t>
            </a:r>
            <a:r>
              <a:rPr lang="pl-PL" dirty="0" smtClean="0"/>
              <a:t>), szkoły prywatnej (</a:t>
            </a:r>
            <a:r>
              <a:rPr lang="pl-PL" i="1" dirty="0" smtClean="0"/>
              <a:t>Colegio Privado</a:t>
            </a:r>
            <a:r>
              <a:rPr lang="pl-PL" dirty="0" smtClean="0"/>
              <a:t>) lub finansowanej przez państwo ale działającej jako instytucja prywatna (</a:t>
            </a:r>
            <a:r>
              <a:rPr lang="pl-PL" i="1" dirty="0" smtClean="0"/>
              <a:t>Colegio Privado Concertado</a:t>
            </a:r>
            <a:r>
              <a:rPr lang="pl-PL" dirty="0" smtClean="0"/>
              <a:t>).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System szkół średnich w Hiszpanii został poważnie zmodernizowany w ostatnich latach. Odeszli od tradycyjnego modelu uczenia się na pamięć.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Szkoła średnia w Hiszpanii podzielona jest na dwa cykle: od 12 do 14 lat i od 14 do 16 lat. W obu cyklach obowiązują przedmioty podstawowe i przedmioty fakultatywne.</a:t>
            </a:r>
            <a:endParaRPr lang="en-US" dirty="0"/>
          </a:p>
        </p:txBody>
      </p:sp>
      <p:pic>
        <p:nvPicPr>
          <p:cNvPr id="70658" name="Picture 2" descr="Znalezione obrazy dla zapytania EducaciÃ³n Secundaria Obliga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714356"/>
            <a:ext cx="1000132" cy="160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Szkoła średnia (</a:t>
            </a:r>
            <a:r>
              <a:rPr lang="pl-PL" i="1" dirty="0" smtClean="0"/>
              <a:t>Educación</a:t>
            </a:r>
            <a:br>
              <a:rPr lang="pl-PL" i="1" dirty="0" smtClean="0"/>
            </a:br>
            <a:r>
              <a:rPr lang="pl-PL" i="1" dirty="0" smtClean="0"/>
              <a:t> Secundaria Obligatoria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Jeśli uczniowie ukończą czteroletni okres nauczania i uzyskają oczekiwane oceny, wówczas otrzymają dyplom ukończenia szkoły średniej (</a:t>
            </a:r>
            <a:r>
              <a:rPr lang="pl-PL" i="1" dirty="0" smtClean="0"/>
              <a:t>Graduado en Educación Secundaria</a:t>
            </a:r>
            <a:r>
              <a:rPr lang="pl-PL" dirty="0" smtClean="0"/>
              <a:t>). Następnie mogą rozpocząć naukę w szkole średniej II stopnia, aby zrobić maturę (</a:t>
            </a:r>
            <a:r>
              <a:rPr lang="pl-PL" i="1" dirty="0" smtClean="0"/>
              <a:t>bachillerato</a:t>
            </a:r>
            <a:r>
              <a:rPr lang="pl-PL" dirty="0" smtClean="0"/>
              <a:t>), co da im możliwość ubiegania się o przyjęcie na studia wyższe.</a:t>
            </a:r>
          </a:p>
          <a:p>
            <a:r>
              <a:rPr lang="pl-PL" dirty="0" smtClean="0"/>
              <a:t>Uczniom, którzy nie zdają matury wówczas może zostać przyznany certyfikat ukończenia szkoły (</a:t>
            </a:r>
            <a:r>
              <a:rPr lang="pl-PL" i="1" dirty="0" smtClean="0"/>
              <a:t>certificado de escolaridad / escolarización</a:t>
            </a:r>
            <a:r>
              <a:rPr lang="pl-PL" dirty="0" smtClean="0"/>
              <a:t>).</a:t>
            </a:r>
            <a:endParaRPr lang="en-US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Obowiązkowa edukacja w Hiszpanii kończy się pod koniec E.S.O. </a:t>
            </a:r>
            <a:r>
              <a:rPr lang="pl-PL" dirty="0" smtClean="0"/>
              <a:t>W wieku 16 lat uczniowie mogą podjąć naukę  w szkole zawodowej (</a:t>
            </a:r>
            <a:r>
              <a:rPr lang="pl-PL" i="1" dirty="0" smtClean="0"/>
              <a:t>formación profesional lub Ciclos Formativos</a:t>
            </a:r>
            <a:r>
              <a:rPr lang="pl-PL" dirty="0" smtClean="0"/>
              <a:t>), które będzie nastawione na konkretną pracę lub mogą całkowicie zaniechać edukacji.</a:t>
            </a:r>
          </a:p>
        </p:txBody>
      </p:sp>
      <p:pic>
        <p:nvPicPr>
          <p:cNvPr id="69634" name="Picture 2" descr="Znalezione obrazy dla zapytania EducaciÃ³n Secundaria Obligato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42918"/>
            <a:ext cx="219899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Szkoła średnia II stopnia w Hiszpanii (</a:t>
            </a:r>
            <a:r>
              <a:rPr lang="pl-PL" i="1" dirty="0" smtClean="0"/>
              <a:t>bachillerato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8515352" cy="432511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 wieku 16 lat uczniowie, którzy chcą kontynuować naukę, mogą uczyć się przez kolejne dwa lata, aby zdobyć certyfikat </a:t>
            </a:r>
            <a:r>
              <a:rPr lang="pl-PL" i="1" dirty="0" smtClean="0"/>
              <a:t>Bachillerato</a:t>
            </a:r>
            <a:r>
              <a:rPr lang="pl-PL" dirty="0" smtClean="0"/>
              <a:t>. </a:t>
            </a:r>
            <a:endParaRPr lang="en-US" dirty="0" smtClean="0"/>
          </a:p>
          <a:p>
            <a:r>
              <a:rPr lang="pl-PL" dirty="0" smtClean="0"/>
              <a:t>Wszyscy uczniowie uczą się podstawowych przedmiotów (hiszpański, język obcy i historia), ale muszą również wybrać jeden obszar dodatkowy: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nauki przyrodnicze i zdrowotne,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nauki ścisłe i inżynieria,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nauki społeczne, humanistyczne lub artystyczne. </a:t>
            </a:r>
          </a:p>
          <a:p>
            <a:r>
              <a:rPr lang="pl-PL" dirty="0" smtClean="0"/>
              <a:t>Ocenia się około dziewięciu przedmiotów z corocznymi wynikami egzaminów z każdego przedmiotu zebranych w celu uzyskania ogólnej oceny: 10.</a:t>
            </a:r>
            <a:endParaRPr lang="en-US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Szkoła średnia II stopnia w Hiszpanii (</a:t>
            </a:r>
            <a:r>
              <a:rPr lang="pl-PL" i="1" dirty="0" smtClean="0"/>
              <a:t>bachillerato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Uzyskanie Bachillerato umożliwi studentowi przystąpienie do egzaminów wstępnych na studia (</a:t>
            </a:r>
            <a:r>
              <a:rPr lang="pl-PL" i="1" dirty="0" smtClean="0"/>
              <a:t>Selectividad</a:t>
            </a:r>
            <a:r>
              <a:rPr lang="pl-PL" dirty="0" smtClean="0"/>
              <a:t>).</a:t>
            </a:r>
            <a:endParaRPr lang="en-US" dirty="0" smtClean="0"/>
          </a:p>
          <a:p>
            <a:r>
              <a:rPr lang="pl-PL" dirty="0" smtClean="0"/>
              <a:t>Aby przystąpić do egzaminu Selectividad, przyszły student musi zdać 7-8 egzaminów w ciągu trzech kolejnych dni o trudności takiej jak egzamin Bachillerato</a:t>
            </a:r>
          </a:p>
        </p:txBody>
      </p:sp>
      <p:pic>
        <p:nvPicPr>
          <p:cNvPr id="67586" name="Picture 2" descr="Znalezione obrazy dla zapytania SELECTIV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636"/>
            <a:ext cx="2786082" cy="156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r>
              <a:rPr lang="pl-PL" b="1" dirty="0" smtClean="0"/>
              <a:t>Ciclos Formativos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Kursy zawodowe organizowane przez </a:t>
            </a:r>
            <a:r>
              <a:rPr lang="pl-PL" i="1" dirty="0" smtClean="0"/>
              <a:t>Institutos</a:t>
            </a:r>
            <a:r>
              <a:rPr lang="pl-PL" dirty="0" smtClean="0"/>
              <a:t> mają na celu zapewnienie praktycznego szkolenia w zakresie umiejętności takich jak hydraulika, elektrotechnika, fryzjerstwo itp. Kursy zawodowe trwają cztery lata i dają kwalifikacje powszechnie uznawane w całej Hiszpanii. Jest to mniej więcej odpowiednik szkoły technicznej/zawodowej w Polsce.</a:t>
            </a:r>
            <a:endParaRPr lang="en-US" dirty="0" smtClean="0"/>
          </a:p>
          <a:p>
            <a:r>
              <a:rPr lang="pl-PL" dirty="0" smtClean="0"/>
              <a:t>Ciclos Formativos składa się z dwóch części: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pl-PL" i="1" dirty="0" smtClean="0"/>
              <a:t>Grado Medio</a:t>
            </a:r>
            <a:r>
              <a:rPr lang="pl-PL" dirty="0" smtClean="0"/>
              <a:t> – trwa dwa lata i zapewnia podstawowy poziom szkolenia.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pl-PL" i="1" dirty="0" smtClean="0"/>
              <a:t>Grado Superior</a:t>
            </a:r>
            <a:r>
              <a:rPr lang="pl-PL" dirty="0" smtClean="0"/>
              <a:t> – trwa kolejne dwa lata i może zostać rozpoczęte, gdy uczeń ma 18 lat. Jeśli uczeń uzyska poziom Grado Superior, uzyska również dostęp do systemu uniwersyteckiego. Grado Superior jest również możliwy dla uczniów którzy zdali Bachillerato.</a:t>
            </a:r>
            <a:endParaRPr lang="en-US" dirty="0"/>
          </a:p>
        </p:txBody>
      </p:sp>
      <p:pic>
        <p:nvPicPr>
          <p:cNvPr id="5122" name="Picture 2" descr="Znalezione obrazy dla zapytania ciclos formativos"/>
          <p:cNvPicPr>
            <a:picLocks noChangeAspect="1" noChangeArrowheads="1"/>
          </p:cNvPicPr>
          <p:nvPr/>
        </p:nvPicPr>
        <p:blipFill>
          <a:blip r:embed="rId2" cstate="print"/>
          <a:srcRect t="4678"/>
          <a:stretch>
            <a:fillRect/>
          </a:stretch>
        </p:blipFill>
        <p:spPr bwMode="auto">
          <a:xfrm>
            <a:off x="4857752" y="785794"/>
            <a:ext cx="3786214" cy="1511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Studia państwowe i Uniwersytety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072494" cy="4108510"/>
          </a:xfrm>
        </p:spPr>
        <p:txBody>
          <a:bodyPr>
            <a:noAutofit/>
          </a:bodyPr>
          <a:lstStyle/>
          <a:p>
            <a:r>
              <a:rPr lang="pl-PL" dirty="0" smtClean="0"/>
              <a:t>W całej Hiszpanii istnieją państwowe uczelnie, które zapewniają stopnie naukowe (</a:t>
            </a:r>
            <a:r>
              <a:rPr lang="pl-PL" i="1" dirty="0" smtClean="0"/>
              <a:t>grado</a:t>
            </a:r>
            <a:r>
              <a:rPr lang="pl-PL" dirty="0" smtClean="0"/>
              <a:t>) i oraz dodatkowe kształcenie po ukończeniu studiów.</a:t>
            </a:r>
          </a:p>
          <a:p>
            <a:r>
              <a:rPr lang="pl-PL" dirty="0" smtClean="0"/>
              <a:t>Studia na hiszpańskich uczelniach są płatne, ale niełatwo obliczyć, ile kosztuje semestr,bo płaci się za poszczególne zajęcia i osobno za egzaminy.Cena zależy jeszcze od tego,na którym roku studiujesz.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Najbardziej prestiżowe uczelnie hiszpańskie to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57158" y="2643182"/>
            <a:ext cx="4119562" cy="6125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pl-PL" b="0" dirty="0" smtClean="0"/>
          </a:p>
          <a:p>
            <a:pPr algn="ctr"/>
            <a:r>
              <a:rPr lang="en-US" dirty="0" smtClean="0"/>
              <a:t>Universidad</a:t>
            </a:r>
            <a:r>
              <a:rPr lang="pl-PL" dirty="0" smtClean="0"/>
              <a:t> </a:t>
            </a:r>
            <a:r>
              <a:rPr lang="en-US" dirty="0" err="1" smtClean="0"/>
              <a:t>Autonoma</a:t>
            </a:r>
            <a:r>
              <a:rPr lang="pl-PL" dirty="0" smtClean="0"/>
              <a:t> </a:t>
            </a:r>
            <a:r>
              <a:rPr lang="en-US" dirty="0" smtClean="0"/>
              <a:t>de</a:t>
            </a:r>
            <a:r>
              <a:rPr lang="pl-PL" dirty="0" smtClean="0"/>
              <a:t> </a:t>
            </a:r>
            <a:r>
              <a:rPr lang="en-US" dirty="0" smtClean="0"/>
              <a:t>Madrid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714876" y="2643182"/>
            <a:ext cx="4041775" cy="6125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pl-PL" b="0" dirty="0" smtClean="0"/>
          </a:p>
          <a:p>
            <a:pPr algn="ctr"/>
            <a:r>
              <a:rPr lang="pt-BR" dirty="0" smtClean="0"/>
              <a:t>Universidad</a:t>
            </a:r>
            <a:r>
              <a:rPr lang="pl-PL" dirty="0" smtClean="0"/>
              <a:t> </a:t>
            </a:r>
            <a:r>
              <a:rPr lang="pt-BR" dirty="0" smtClean="0"/>
              <a:t>Autonoma</a:t>
            </a:r>
            <a:r>
              <a:rPr lang="pl-PL" dirty="0" smtClean="0"/>
              <a:t> </a:t>
            </a:r>
            <a:r>
              <a:rPr lang="pt-BR" dirty="0" smtClean="0"/>
              <a:t>de</a:t>
            </a:r>
            <a:r>
              <a:rPr lang="pl-PL" dirty="0" smtClean="0"/>
              <a:t> </a:t>
            </a:r>
            <a:r>
              <a:rPr lang="pt-BR" dirty="0" smtClean="0"/>
              <a:t>Barcelona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es-ES" sz="2400" dirty="0" smtClean="0"/>
              <a:t> </a:t>
            </a:r>
            <a:endParaRPr lang="en-US" sz="2400" dirty="0" smtClean="0"/>
          </a:p>
        </p:txBody>
      </p:sp>
      <p:pic>
        <p:nvPicPr>
          <p:cNvPr id="15" name="Content Placeholder 14" descr="autonoma_de_barcelon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3571650"/>
            <a:ext cx="4071966" cy="2143366"/>
          </a:xfrm>
        </p:spPr>
      </p:pic>
      <p:pic>
        <p:nvPicPr>
          <p:cNvPr id="3076" name="Picture 4" descr="Znalezione obrazy dla zapytania Universidad Autonoma de Madrid"/>
          <p:cNvPicPr>
            <a:picLocks noChangeAspect="1" noChangeArrowheads="1"/>
          </p:cNvPicPr>
          <p:nvPr/>
        </p:nvPicPr>
        <p:blipFill>
          <a:blip r:embed="rId3"/>
          <a:srcRect r="10394"/>
          <a:stretch>
            <a:fillRect/>
          </a:stretch>
        </p:blipFill>
        <p:spPr bwMode="auto">
          <a:xfrm>
            <a:off x="357158" y="3571876"/>
            <a:ext cx="4214842" cy="217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Najbardziej prestiżowe uczelnie hiszpańskie to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28596" y="2643182"/>
            <a:ext cx="4048124" cy="642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pl-PL" b="0" dirty="0" smtClean="0"/>
          </a:p>
          <a:p>
            <a:pPr algn="ctr"/>
            <a:r>
              <a:rPr lang="en-US" dirty="0" smtClean="0"/>
              <a:t>Universidad</a:t>
            </a:r>
            <a:r>
              <a:rPr lang="pl-PL" dirty="0" smtClean="0"/>
              <a:t> </a:t>
            </a:r>
            <a:r>
              <a:rPr lang="en-US" dirty="0" err="1" smtClean="0"/>
              <a:t>Complutense</a:t>
            </a:r>
            <a:r>
              <a:rPr lang="pl-PL" dirty="0" smtClean="0"/>
              <a:t> </a:t>
            </a:r>
            <a:r>
              <a:rPr lang="en-US" dirty="0" smtClean="0"/>
              <a:t>de</a:t>
            </a:r>
            <a:r>
              <a:rPr lang="pl-PL" dirty="0" smtClean="0"/>
              <a:t> </a:t>
            </a:r>
            <a:r>
              <a:rPr lang="en-US" dirty="0" smtClean="0"/>
              <a:t>Madrid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714876" y="2643182"/>
            <a:ext cx="4048124" cy="642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>Universidad de Granada</a:t>
            </a:r>
            <a:endParaRPr lang="en-US" dirty="0"/>
          </a:p>
        </p:txBody>
      </p:sp>
      <p:pic>
        <p:nvPicPr>
          <p:cNvPr id="13" name="Content Placeholder 12" descr="Univer.-Madrid-building-mi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3714752"/>
            <a:ext cx="4041775" cy="2121932"/>
          </a:xfrm>
        </p:spPr>
      </p:pic>
      <p:pic>
        <p:nvPicPr>
          <p:cNvPr id="14" name="Content Placeholder 13" descr="grupo-12_ugranadarecortada-XxXx8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3714752"/>
            <a:ext cx="4224533" cy="2100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sz="1800" dirty="0" smtClean="0">
                <a:solidFill>
                  <a:schemeClr val="tx1"/>
                </a:solidFill>
                <a:latin typeface="+mn-lt"/>
              </a:rPr>
              <a:t>Jednym z najładniejszych i jednocześnie najbardziej prestiżowych miejsc do studiowania w Hiszpanii jest Salamanca, gdzie znajduje się najstarszy hiszpański uniwersytet (Universidad Pontificia de Salamanca założony w 1218 roku)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Content Placeholder 8" descr="L_132442_universidad-salamanca-h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54263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EDUKACJA HISZPAŃSKA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788478"/>
          </a:xfrm>
        </p:spPr>
        <p:txBody>
          <a:bodyPr/>
          <a:lstStyle/>
          <a:p>
            <a:r>
              <a:rPr lang="pl-PL" dirty="0" smtClean="0"/>
              <a:t>W ciągu ostatnich 25 lat poziom wykształcenia w Hiszpanii uległ znaczącej poprawie</a:t>
            </a:r>
          </a:p>
          <a:p>
            <a:r>
              <a:rPr lang="pl-PL" dirty="0" smtClean="0"/>
              <a:t>Za kształcenie w Hiszpanii ogólną odpowiedzialność ponosi Ministerstwo Edukacji, Kultury i Sportu </a:t>
            </a:r>
            <a:r>
              <a:rPr lang="pl-PL" i="1" dirty="0" smtClean="0"/>
              <a:t>(Ministerio de Educación, Cultura y </a:t>
            </a:r>
            <a:r>
              <a:rPr lang="es-ES" i="1" dirty="0" smtClean="0"/>
              <a:t>D</a:t>
            </a:r>
            <a:r>
              <a:rPr lang="pl-PL" i="1" dirty="0" smtClean="0"/>
              <a:t>eporte-MECD)</a:t>
            </a:r>
          </a:p>
          <a:p>
            <a:endParaRPr lang="en-US" i="1" dirty="0"/>
          </a:p>
        </p:txBody>
      </p:sp>
      <p:pic>
        <p:nvPicPr>
          <p:cNvPr id="77826" name="Picture 2" descr="Znalezione obrazy dla zapytania Ministerio de EducaciÃ³n, Cultura y deporte-ME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214950"/>
            <a:ext cx="3000396" cy="1306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Przewaga szkół prywatnych w Hiszpanii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Około jedna trzecia hiszpańskich dzieci i młodzieży uczęszcza do prywatnych szkół. </a:t>
            </a:r>
          </a:p>
          <a:p>
            <a:endParaRPr lang="en-US" dirty="0" smtClean="0"/>
          </a:p>
          <a:p>
            <a:r>
              <a:rPr lang="pl-PL" dirty="0" smtClean="0"/>
              <a:t>Szkoły prywatne w Hiszpanii mają zazwyczaj mniejsze klasy, mają większy wybór przedmiotów, posiadają lepsze wyposażenie w szkole i oferują więcej zajęć pozalekcyjnych niż szkoły państwowe.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Ciekawostka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00618" cy="417997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Tradycyjnie wiele jest w Hiszpanii szkół katolickich, głównie założonych w XIX w. przez rozmaite zakony męskie i żeńskie. Szkoły te nadal cieszą się wielką popularnością, oferują solidne nauczanie. Rząd podtrzymuje działanie szkół prowadzonych przez zakony (dominikańskie, salezjańskie, pijarów, braci szkolnych i inne) poprzez subwencje, dzięki czemu czesne utrzymuje się w rozsądnych granicach. W zamian za to wymaga od tych szkół ścisłego stosowania się do ogólnych programów nauczania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1026" name="AutoShape 2" descr="Znalezione obrazy dla zapytania colegio de monjas gr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Znalezione obrazy dla zapytania colegio de monjas gr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Znalezione obrazy dla zapytania colegio de monjas gra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1" y="2285992"/>
            <a:ext cx="2786082" cy="1643074"/>
          </a:xfrm>
          <a:prstGeom prst="rect">
            <a:avLst/>
          </a:prstGeom>
          <a:noFill/>
        </p:spPr>
      </p:pic>
      <p:sp>
        <p:nvSpPr>
          <p:cNvPr id="1032" name="AutoShape 8" descr="Znalezione obrazy dla zapytania colegio de monjas gr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Znalezione obrazy dla zapytania colegio de monjas gr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Znalezione obrazy dla zapytania colegio de monjas gra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rcRect l="27139" t="23409" r="30055" b="22955"/>
          <a:stretch>
            <a:fillRect/>
          </a:stretch>
        </p:blipFill>
        <p:spPr bwMode="auto">
          <a:xfrm>
            <a:off x="5643570" y="4214818"/>
            <a:ext cx="2786082" cy="172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Users\Martyna\AppData\Local\Microsoft\Windows\INetCache\IE\O8RI0I2Y\647478939_f30b6eaa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142984"/>
            <a:ext cx="881052" cy="88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786058"/>
            <a:ext cx="8229600" cy="125101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DZIĘKUJĘ ZA UWAGĘ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algn="r">
              <a:buNone/>
            </a:pP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MEP, Grenada </a:t>
            </a:r>
          </a:p>
          <a:p>
            <a:pPr algn="r">
              <a:buNone/>
            </a:pP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Martyna Skupień </a:t>
            </a:r>
            <a:r>
              <a:rPr lang="pl-PL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Delgado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/>
          <a:lstStyle/>
          <a:p>
            <a:r>
              <a:rPr lang="pl-PL" dirty="0" smtClean="0"/>
              <a:t>WYBÓR SZKOŁY W HISZPANII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Nabór do szkół jest ustalany zgodnie z rejonizacją (dla szkół podstawowych i średnich)-</a:t>
            </a:r>
            <a:r>
              <a:rPr lang="pl-PL" sz="1900" dirty="0" smtClean="0"/>
              <a:t>Gdy liczba kandydatów jest większa niż liczba miejsc, stosuje się określone kryteria przyjęć (dochód w rodzinie, rodzeństwo w szkole)</a:t>
            </a:r>
            <a:endParaRPr lang="pl-PL" dirty="0" smtClean="0"/>
          </a:p>
          <a:p>
            <a:r>
              <a:rPr lang="pl-PL" dirty="0" smtClean="0"/>
              <a:t>Niektóre szkoły państwowe w niektórych rejonach Hiszpanii będą uczyć w języku oficjalnym danego regionu zamiast w języku hiszpańskim: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 Katalonii w katalońskim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 Galicji w galicyjskim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 Walencji w walenckim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 Kraju Basków w baskijskim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*poza </a:t>
            </a:r>
            <a:r>
              <a:rPr lang="es-ES" dirty="0" err="1" smtClean="0"/>
              <a:t>szkolnictwem</a:t>
            </a:r>
            <a:r>
              <a:rPr lang="es-ES" dirty="0" smtClean="0"/>
              <a:t> </a:t>
            </a:r>
            <a:r>
              <a:rPr lang="es-ES" dirty="0" err="1" smtClean="0"/>
              <a:t>wy</a:t>
            </a:r>
            <a:r>
              <a:rPr lang="pl-PL" dirty="0" smtClean="0"/>
              <a:t>ższym</a:t>
            </a:r>
          </a:p>
          <a:p>
            <a:endParaRPr lang="pl-PL" dirty="0" smtClean="0"/>
          </a:p>
        </p:txBody>
      </p:sp>
      <p:pic>
        <p:nvPicPr>
          <p:cNvPr id="76802" name="Picture 2" descr="Znalezione obrazy dla zapytania COMUNIDADES AUTONO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29132"/>
            <a:ext cx="2705916" cy="192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OBOWIĄZKOWA EDUKACJA W HISZPANII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Edukacja w Hiszpanii jest obowiązkowa dla wszystkich dzieci i młodzieży będącej rezydentem w wieku </a:t>
            </a:r>
            <a:r>
              <a:rPr lang="pl-PL" b="1" dirty="0" smtClean="0"/>
              <a:t>od 6 do 16 lat</a:t>
            </a:r>
          </a:p>
          <a:p>
            <a:r>
              <a:rPr lang="pl-PL" dirty="0" smtClean="0"/>
              <a:t>Jest bezpłatna od przedszkola do 18 lat</a:t>
            </a:r>
          </a:p>
        </p:txBody>
      </p:sp>
      <p:pic>
        <p:nvPicPr>
          <p:cNvPr id="75778" name="Picture 2" descr="Znalezione obrazy dla zapytania educacion obligato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3660520" cy="252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5572164" cy="1066800"/>
          </a:xfrm>
        </p:spPr>
        <p:txBody>
          <a:bodyPr/>
          <a:lstStyle/>
          <a:p>
            <a:r>
              <a:rPr lang="pl-PL" dirty="0" smtClean="0"/>
              <a:t>KALENDARZ SZKOLNY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Kalendarz szkolny ustalają poszczególne wspólnoty autonomiczne. Należy jednak przestrzegać pewnych standardów, które gwarantują ujednolicone funkcjonowanie placówek.</a:t>
            </a:r>
          </a:p>
          <a:p>
            <a:r>
              <a:rPr lang="pl-PL" dirty="0" smtClean="0"/>
              <a:t>Rok szkolny trwa </a:t>
            </a:r>
            <a:r>
              <a:rPr lang="pl-PL" b="1" dirty="0" smtClean="0"/>
              <a:t>180 dni </a:t>
            </a:r>
            <a:r>
              <a:rPr lang="pl-PL" dirty="0" smtClean="0"/>
              <a:t>w </a:t>
            </a:r>
            <a:r>
              <a:rPr lang="pl-PL" b="1" dirty="0" smtClean="0"/>
              <a:t>szkole podstawowej </a:t>
            </a:r>
            <a:r>
              <a:rPr lang="pl-PL" dirty="0" smtClean="0"/>
              <a:t>i </a:t>
            </a:r>
            <a:r>
              <a:rPr lang="pl-PL" b="1" dirty="0" smtClean="0"/>
              <a:t>175 dni </a:t>
            </a:r>
            <a:r>
              <a:rPr lang="pl-PL" dirty="0" smtClean="0"/>
              <a:t>w </a:t>
            </a:r>
            <a:r>
              <a:rPr lang="pl-PL" b="1" dirty="0" smtClean="0"/>
              <a:t>szkole średniej</a:t>
            </a:r>
            <a:r>
              <a:rPr lang="pl-PL" dirty="0" smtClean="0"/>
              <a:t>, od połowy września do drugiej połowy czerwca</a:t>
            </a:r>
          </a:p>
          <a:p>
            <a:r>
              <a:rPr lang="pl-PL" dirty="0" smtClean="0"/>
              <a:t> Hiszpania ma jedne z najdłuższych wakacji szkolnych w całej Europie.</a:t>
            </a:r>
            <a:endParaRPr lang="en-US" dirty="0"/>
          </a:p>
        </p:txBody>
      </p:sp>
      <p:pic>
        <p:nvPicPr>
          <p:cNvPr id="74754" name="Picture 2" descr="Znalezione obrazy dla zapytania VACACIONES ESCU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714356"/>
            <a:ext cx="262985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KALENDARZ SZKOLNY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428868"/>
            <a:ext cx="8429684" cy="42536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Szkoły są czynne pięć dni w tygodniu, a średni tygodniowy wymiar zajęć wynosi:</a:t>
            </a:r>
          </a:p>
          <a:p>
            <a:r>
              <a:rPr lang="pl-PL" b="1" dirty="0" smtClean="0"/>
              <a:t>25 lekcji </a:t>
            </a:r>
            <a:r>
              <a:rPr lang="pl-PL" dirty="0" smtClean="0"/>
              <a:t>w </a:t>
            </a:r>
            <a:r>
              <a:rPr lang="pl-PL" b="1" dirty="0" smtClean="0"/>
              <a:t>szkole podstawowej</a:t>
            </a:r>
          </a:p>
          <a:p>
            <a:r>
              <a:rPr lang="pl-PL" b="1" dirty="0" smtClean="0"/>
              <a:t> 30 lekcji </a:t>
            </a:r>
            <a:r>
              <a:rPr lang="pl-PL" dirty="0" smtClean="0"/>
              <a:t>w </a:t>
            </a:r>
            <a:r>
              <a:rPr lang="pl-PL" b="1" dirty="0" smtClean="0"/>
              <a:t>szkole średniej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Lekcja trwa :</a:t>
            </a:r>
          </a:p>
          <a:p>
            <a:r>
              <a:rPr lang="pl-PL" b="1" dirty="0" smtClean="0"/>
              <a:t>55 minut </a:t>
            </a:r>
            <a:r>
              <a:rPr lang="pl-PL" dirty="0" smtClean="0"/>
              <a:t>w </a:t>
            </a:r>
            <a:r>
              <a:rPr lang="pl-PL" b="1" dirty="0" smtClean="0"/>
              <a:t>szkole podstawowej</a:t>
            </a:r>
          </a:p>
          <a:p>
            <a:r>
              <a:rPr lang="pl-PL" b="1" dirty="0" smtClean="0"/>
              <a:t>60 minut </a:t>
            </a:r>
            <a:r>
              <a:rPr lang="pl-PL" dirty="0" smtClean="0"/>
              <a:t>w </a:t>
            </a:r>
            <a:r>
              <a:rPr lang="pl-PL" b="1" dirty="0" smtClean="0"/>
              <a:t>szkole średniej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Minimalny roczny wymiar zajęć dydaktycznych wynosi :</a:t>
            </a:r>
          </a:p>
          <a:p>
            <a:r>
              <a:rPr lang="pl-PL" b="1" dirty="0" smtClean="0"/>
              <a:t>810 godzin w szkole podstawowej </a:t>
            </a:r>
          </a:p>
          <a:p>
            <a:r>
              <a:rPr lang="pl-PL" b="1" dirty="0" smtClean="0"/>
              <a:t>906 godzin w szkole średniej I stopnia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Klasy mogą liczyć maksymalnie 25 uczniów w szkole podstawowej i 30 uczniów w szkole średniej. </a:t>
            </a:r>
            <a:endParaRPr lang="en-US" dirty="0"/>
          </a:p>
        </p:txBody>
      </p:sp>
      <p:pic>
        <p:nvPicPr>
          <p:cNvPr id="33794" name="Picture 2" descr="Znalezione obrazy dla zapytania calendario 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857232"/>
            <a:ext cx="2071702" cy="145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NAUCZANIA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 kwestii programów nauczania istnieje swoista autonomia, która wyraża się w tym, że programy tworzy się </a:t>
            </a:r>
            <a:r>
              <a:rPr lang="pl-PL" b="1" dirty="0" smtClean="0"/>
              <a:t>na trzech poziomach</a:t>
            </a:r>
            <a:r>
              <a:rPr lang="pl-PL" dirty="0" smtClean="0"/>
              <a:t>, przyjmując </a:t>
            </a:r>
            <a:r>
              <a:rPr lang="pl-PL" b="1" dirty="0" smtClean="0"/>
              <a:t>za punkt wyjścia </a:t>
            </a:r>
            <a:r>
              <a:rPr lang="pl-PL" dirty="0" smtClean="0"/>
              <a:t>podstawy programowe, które </a:t>
            </a:r>
            <a:r>
              <a:rPr lang="pl-PL" b="1" dirty="0" smtClean="0"/>
              <a:t>władze centralne</a:t>
            </a:r>
            <a:r>
              <a:rPr lang="pl-PL" dirty="0" smtClean="0"/>
              <a:t> ustalają dla całego kraju. </a:t>
            </a:r>
          </a:p>
          <a:p>
            <a:r>
              <a:rPr lang="pl-PL" dirty="0" smtClean="0"/>
              <a:t>Każda wspólnota autonomiczna opracowuje własny, oficjalnie obowiązujący program nauczania (pierwszy poziom tworzenia programu).</a:t>
            </a:r>
          </a:p>
          <a:p>
            <a:r>
              <a:rPr lang="pl-PL" dirty="0" smtClean="0"/>
              <a:t>Następnie na drugim poziomie tworzenia programu nauczania placówka edukacyjna dostosowuje do swoich potrzeb i dopracowuje ten „wspólnotowy” program nauczania.</a:t>
            </a:r>
          </a:p>
          <a:p>
            <a:r>
              <a:rPr lang="pl-PL" dirty="0" smtClean="0"/>
              <a:t>Trzeci poziom tworzenia programu stanowi „programowanie w klasie”, na które składa się szereg jednostek dydaktycznych opracowywanych przez nauczyciela dla każdej konkretnej grupy uczniów</a:t>
            </a:r>
            <a:endParaRPr lang="en-US" dirty="0"/>
          </a:p>
        </p:txBody>
      </p:sp>
      <p:pic>
        <p:nvPicPr>
          <p:cNvPr id="34820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262202" cy="169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STRUKTURA HISZPAŃSKIEGO SYSTEMU EDUKACJI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4313" y="2249488"/>
          <a:ext cx="8715375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Przedszkole w Hiszpanii (</a:t>
            </a:r>
            <a:r>
              <a:rPr lang="pl-PL" i="1" dirty="0" smtClean="0"/>
              <a:t>educación infantil</a:t>
            </a:r>
            <a:r>
              <a:rPr lang="pl-PL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829576" cy="275121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Pierwsze sześć lat edukacji w Hiszpanii jest znane jako </a:t>
            </a:r>
            <a:r>
              <a:rPr lang="pl-PL" i="1" dirty="0" smtClean="0"/>
              <a:t>educación infantil. </a:t>
            </a:r>
            <a:r>
              <a:rPr lang="pl-PL" dirty="0" smtClean="0"/>
              <a:t>Jest podzielony na dwa etapy:</a:t>
            </a:r>
          </a:p>
          <a:p>
            <a:r>
              <a:rPr lang="pl-PL" dirty="0" smtClean="0"/>
              <a:t>1:Pierwszym etapem jest żłobek (</a:t>
            </a:r>
            <a:r>
              <a:rPr lang="pl-PL" i="1" dirty="0" smtClean="0"/>
              <a:t>guarderia</a:t>
            </a:r>
            <a:r>
              <a:rPr lang="pl-PL" dirty="0" smtClean="0"/>
              <a:t>), które przyjmuje dzieci w wieku od około trzech miesięcy do trzech lat</a:t>
            </a:r>
          </a:p>
          <a:p>
            <a:r>
              <a:rPr lang="pl-PL" dirty="0" smtClean="0"/>
              <a:t>2: Drugi etap to przedszkole (</a:t>
            </a:r>
            <a:r>
              <a:rPr lang="pl-PL" i="1" dirty="0" smtClean="0"/>
              <a:t>escuela infantil</a:t>
            </a:r>
            <a:r>
              <a:rPr lang="pl-PL" dirty="0" smtClean="0"/>
              <a:t>), które przyjmuje dzieci w wieku od trzech do sześciu lat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2706" name="Picture 2" descr="Znalezione obrazy dla zapytania GUARD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786322"/>
            <a:ext cx="2667000" cy="1771651"/>
          </a:xfrm>
          <a:prstGeom prst="rect">
            <a:avLst/>
          </a:prstGeom>
          <a:noFill/>
        </p:spPr>
      </p:pic>
      <p:pic>
        <p:nvPicPr>
          <p:cNvPr id="6" name="Picture 5" descr="Znalezione obrazy dla zapytania EDUCACION INFANTIL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14884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1138</TotalTime>
  <Words>1116</Words>
  <Application>Microsoft Office PowerPoint</Application>
  <PresentationFormat>Pokaz na ekranie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Urban</vt:lpstr>
      <vt:lpstr>SYSTEM EDUKACYJNY W HISZPANII</vt:lpstr>
      <vt:lpstr>EDUKACJA HISZPAŃSKA</vt:lpstr>
      <vt:lpstr>WYBÓR SZKOŁY W HISZPANII</vt:lpstr>
      <vt:lpstr>OBOWIĄZKOWA EDUKACJA W HISZPANII</vt:lpstr>
      <vt:lpstr>KALENDARZ SZKOLNY</vt:lpstr>
      <vt:lpstr>KALENDARZ SZKOLNY</vt:lpstr>
      <vt:lpstr>PROGRAM NAUCZANIA</vt:lpstr>
      <vt:lpstr>STRUKTURA HISZPAŃSKIEGO SYSTEMU EDUKACJI</vt:lpstr>
      <vt:lpstr>Przedszkole w Hiszpanii (educación infantil) </vt:lpstr>
      <vt:lpstr>Hiszpańska szkoła podstawowa (educación / escuela primaria) </vt:lpstr>
      <vt:lpstr>Szkoła średnia (Educación  Secundaria Obligatoria)</vt:lpstr>
      <vt:lpstr>Szkoła średnia (Educación  Secundaria Obligatoria)</vt:lpstr>
      <vt:lpstr>Szkoła średnia II stopnia w Hiszpanii (bachillerato)</vt:lpstr>
      <vt:lpstr>Szkoła średnia II stopnia w Hiszpanii (bachillerato)</vt:lpstr>
      <vt:lpstr>Ciclos Formativos</vt:lpstr>
      <vt:lpstr>Studia państwowe i Uniwersytety  </vt:lpstr>
      <vt:lpstr>Najbardziej prestiżowe uczelnie hiszpańskie to : </vt:lpstr>
      <vt:lpstr>Najbardziej prestiżowe uczelnie hiszpańskie to : </vt:lpstr>
      <vt:lpstr>Jednym z najładniejszych i jednocześnie najbardziej prestiżowych miejsc do studiowania w Hiszpanii jest Salamanca, gdzie znajduje się najstarszy hiszpański uniwersytet (Universidad Pontificia de Salamanca założony w 1218 roku) </vt:lpstr>
      <vt:lpstr>Przewaga szkół prywatnych w Hiszpanii</vt:lpstr>
      <vt:lpstr>Ciekawostka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EDUKACYJNY W HISZPANII</dc:title>
  <dc:creator>Martyna</dc:creator>
  <cp:lastModifiedBy>Asia</cp:lastModifiedBy>
  <cp:revision>82</cp:revision>
  <dcterms:created xsi:type="dcterms:W3CDTF">2019-09-17T13:58:23Z</dcterms:created>
  <dcterms:modified xsi:type="dcterms:W3CDTF">2020-02-19T12:28:26Z</dcterms:modified>
</cp:coreProperties>
</file>